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54"/>
  </p:notesMasterIdLst>
  <p:handoutMasterIdLst>
    <p:handoutMasterId r:id="rId55"/>
  </p:handoutMasterIdLst>
  <p:sldIdLst>
    <p:sldId id="256" r:id="rId2"/>
    <p:sldId id="355" r:id="rId3"/>
    <p:sldId id="356" r:id="rId4"/>
    <p:sldId id="357" r:id="rId5"/>
    <p:sldId id="358" r:id="rId6"/>
    <p:sldId id="359" r:id="rId7"/>
    <p:sldId id="352" r:id="rId8"/>
    <p:sldId id="353" r:id="rId9"/>
    <p:sldId id="360" r:id="rId10"/>
    <p:sldId id="361" r:id="rId11"/>
    <p:sldId id="363" r:id="rId12"/>
    <p:sldId id="364" r:id="rId13"/>
    <p:sldId id="400" r:id="rId14"/>
    <p:sldId id="365" r:id="rId15"/>
    <p:sldId id="366" r:id="rId16"/>
    <p:sldId id="367" r:id="rId17"/>
    <p:sldId id="368" r:id="rId18"/>
    <p:sldId id="370" r:id="rId19"/>
    <p:sldId id="371" r:id="rId20"/>
    <p:sldId id="387" r:id="rId21"/>
    <p:sldId id="388" r:id="rId22"/>
    <p:sldId id="389" r:id="rId23"/>
    <p:sldId id="396" r:id="rId24"/>
    <p:sldId id="390" r:id="rId25"/>
    <p:sldId id="391" r:id="rId26"/>
    <p:sldId id="392" r:id="rId27"/>
    <p:sldId id="402" r:id="rId28"/>
    <p:sldId id="403" r:id="rId29"/>
    <p:sldId id="404" r:id="rId30"/>
    <p:sldId id="373" r:id="rId31"/>
    <p:sldId id="384" r:id="rId32"/>
    <p:sldId id="386" r:id="rId33"/>
    <p:sldId id="385" r:id="rId34"/>
    <p:sldId id="257" r:id="rId35"/>
    <p:sldId id="375" r:id="rId36"/>
    <p:sldId id="377" r:id="rId37"/>
    <p:sldId id="283" r:id="rId38"/>
    <p:sldId id="369" r:id="rId39"/>
    <p:sldId id="281" r:id="rId40"/>
    <p:sldId id="326" r:id="rId41"/>
    <p:sldId id="379" r:id="rId42"/>
    <p:sldId id="336" r:id="rId43"/>
    <p:sldId id="340" r:id="rId44"/>
    <p:sldId id="380" r:id="rId45"/>
    <p:sldId id="382" r:id="rId46"/>
    <p:sldId id="383" r:id="rId47"/>
    <p:sldId id="394" r:id="rId48"/>
    <p:sldId id="395" r:id="rId49"/>
    <p:sldId id="401" r:id="rId50"/>
    <p:sldId id="343" r:id="rId51"/>
    <p:sldId id="319" r:id="rId52"/>
    <p:sldId id="279"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98974" autoAdjust="0"/>
  </p:normalViewPr>
  <p:slideViewPr>
    <p:cSldViewPr showGuides="1">
      <p:cViewPr>
        <p:scale>
          <a:sx n="100" d="100"/>
          <a:sy n="100" d="100"/>
        </p:scale>
        <p:origin x="-78" y="-78"/>
      </p:cViewPr>
      <p:guideLst>
        <p:guide orient="horz" pos="2160"/>
        <p:guide pos="2880"/>
      </p:guideLst>
    </p:cSldViewPr>
  </p:slideViewPr>
  <p:outlineViewPr>
    <p:cViewPr>
      <p:scale>
        <a:sx n="33" d="100"/>
        <a:sy n="33" d="100"/>
      </p:scale>
      <p:origin x="0" y="708"/>
    </p:cViewPr>
  </p:outlineViewPr>
  <p:notesTextViewPr>
    <p:cViewPr>
      <p:scale>
        <a:sx n="100" d="100"/>
        <a:sy n="100" d="100"/>
      </p:scale>
      <p:origin x="0" y="0"/>
    </p:cViewPr>
  </p:notesTextViewPr>
  <p:sorterViewPr>
    <p:cViewPr>
      <p:scale>
        <a:sx n="66" d="100"/>
        <a:sy n="66" d="100"/>
      </p:scale>
      <p:origin x="0" y="0"/>
    </p:cViewPr>
  </p:sorterViewPr>
  <p:notesViewPr>
    <p:cSldViewPr showGuides="1">
      <p:cViewPr>
        <p:scale>
          <a:sx n="75" d="100"/>
          <a:sy n="75" d="100"/>
        </p:scale>
        <p:origin x="-1398" y="21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2232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2232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2232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D3A9E191-0AA0-4B3F-9BE6-50463E3DD81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1157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57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57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1157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8928F4DC-E887-4258-B03C-DB210D3D28D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876D91C-8D40-4FEB-BC47-C78072E99C64}" type="slidenum">
              <a:rPr lang="en-US"/>
              <a:pPr/>
              <a:t>1</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smtClean="0"/>
              <a:t>Welcome group. Intro background;</a:t>
            </a:r>
          </a:p>
          <a:p>
            <a:pPr eaLnBrk="1" hangingPunct="1"/>
            <a:r>
              <a:rPr lang="en-US" smtClean="0"/>
              <a:t>ILR, NLRB, Owens-Corning, Hyatt, Macklowe/Millennium, Consulting, HR Answer Book, consultant construction company work, sites, Rome, Georgia, Va, etc.</a:t>
            </a:r>
          </a:p>
          <a:p>
            <a:pPr eaLnBrk="1" hangingPunct="1"/>
            <a:endParaRPr lang="en-US" smtClean="0"/>
          </a:p>
          <a:p>
            <a:pPr eaLnBrk="1" hangingPunct="1"/>
            <a:r>
              <a:rPr lang="en-US" smtClean="0"/>
              <a:t>This is a working session – you should have the evaluation forms handy and will have a chance to get writing done.</a:t>
            </a:r>
          </a:p>
          <a:p>
            <a:pPr eaLnBrk="1" hangingPunct="1"/>
            <a:endParaRPr lang="en-US" smtClean="0"/>
          </a:p>
          <a:p>
            <a:pPr eaLnBrk="1" hangingPunct="1"/>
            <a:r>
              <a:rPr lang="en-US" smtClean="0"/>
              <a:t>This is a topic that induces sweaty palms on both sides</a:t>
            </a:r>
          </a:p>
          <a:p>
            <a:pPr eaLnBrk="1" hangingPunct="1"/>
            <a:endParaRPr lang="en-US" smtClean="0"/>
          </a:p>
          <a:p>
            <a:pPr eaLnBrk="1" hangingPunct="1"/>
            <a:r>
              <a:rPr lang="en-US" smtClean="0"/>
              <a:t>Today we will decrease negativity and maximize the process.</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F22D2D6-23D5-4548-B407-47F993524C7B}" type="slidenum">
              <a:rPr lang="en-US"/>
              <a:pPr/>
              <a:t>42</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If ask for a summary here is a recommended way to do it.</a:t>
            </a:r>
          </a:p>
          <a:p>
            <a:pPr eaLnBrk="1" hangingPunct="1"/>
            <a:endParaRPr lang="en-US" smtClean="0"/>
          </a:p>
          <a:p>
            <a:pPr eaLnBrk="1" hangingPunct="1"/>
            <a:r>
              <a:rPr lang="en-US" smtClean="0"/>
              <a:t>What are you proudest of or top 3-5 results and the contrary.  This is different that strengths and weaknesses this is asking for specifics for both the good and the not so good.</a:t>
            </a:r>
          </a:p>
          <a:p>
            <a:pPr eaLnBrk="1" hangingPunct="1"/>
            <a:r>
              <a:rPr lang="en-US" smtClean="0"/>
              <a:t>Notice the way I wrote the “could have gone better” section asks what the individual could do to avoid a summary that just blames poor results on others, or job changes.</a:t>
            </a:r>
          </a:p>
          <a:p>
            <a:pPr eaLnBrk="1" hangingPunct="1"/>
            <a:endParaRPr lang="en-US" smtClean="0"/>
          </a:p>
          <a:p>
            <a:pPr eaLnBrk="1" hangingPunct="1"/>
            <a:r>
              <a:rPr lang="en-US" smtClean="0"/>
              <a:t>They can’t just pick, “The job was cancelled.”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F8B396-ACC8-43B7-9EFE-72FBA5C3B51D}" type="slidenum">
              <a:rPr lang="en-US"/>
              <a:pPr/>
              <a:t>44</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pPr>
              <a:lnSpc>
                <a:spcPct val="90000"/>
              </a:lnSpc>
            </a:pPr>
            <a:r>
              <a:rPr lang="en-US"/>
              <a:t>So you have done your research, you have great examples not it’s time to take out the form!</a:t>
            </a:r>
          </a:p>
          <a:p>
            <a:pPr>
              <a:lnSpc>
                <a:spcPct val="90000"/>
              </a:lnSpc>
            </a:pPr>
            <a:endParaRPr lang="en-US"/>
          </a:p>
          <a:p>
            <a:pPr>
              <a:lnSpc>
                <a:spcPct val="90000"/>
              </a:lnSpc>
            </a:pPr>
            <a:r>
              <a:rPr lang="en-US"/>
              <a:t>Understanding how to apply the rating scale is a key.</a:t>
            </a:r>
          </a:p>
          <a:p>
            <a:pPr>
              <a:lnSpc>
                <a:spcPct val="90000"/>
              </a:lnSpc>
            </a:pPr>
            <a:endParaRPr lang="en-US"/>
          </a:p>
          <a:p>
            <a:pPr>
              <a:lnSpc>
                <a:spcPct val="90000"/>
              </a:lnSpc>
            </a:pPr>
            <a:r>
              <a:rPr lang="en-US"/>
              <a:t>Has anyone ever worked for someone who said no one is a 5?</a:t>
            </a:r>
          </a:p>
          <a:p>
            <a:pPr>
              <a:lnSpc>
                <a:spcPct val="90000"/>
              </a:lnSpc>
            </a:pPr>
            <a:endParaRPr lang="en-US"/>
          </a:p>
          <a:p>
            <a:pPr>
              <a:lnSpc>
                <a:spcPct val="90000"/>
              </a:lnSpc>
            </a:pPr>
            <a:r>
              <a:rPr lang="en-US"/>
              <a:t>Does anyone here think no one is a 5?</a:t>
            </a:r>
          </a:p>
          <a:p>
            <a:pPr>
              <a:lnSpc>
                <a:spcPct val="90000"/>
              </a:lnSpc>
            </a:pPr>
            <a:endParaRPr lang="en-US"/>
          </a:p>
          <a:p>
            <a:pPr>
              <a:lnSpc>
                <a:spcPct val="90000"/>
              </a:lnSpc>
            </a:pPr>
            <a:r>
              <a:rPr lang="en-US"/>
              <a:t>Why have the rating if it won’t be used.</a:t>
            </a:r>
          </a:p>
          <a:p>
            <a:pPr>
              <a:lnSpc>
                <a:spcPct val="90000"/>
              </a:lnSpc>
            </a:pPr>
            <a:endParaRPr lang="en-US"/>
          </a:p>
          <a:p>
            <a:pPr>
              <a:lnSpc>
                <a:spcPct val="90000"/>
              </a:lnSpc>
            </a:pPr>
            <a:r>
              <a:rPr lang="en-US"/>
              <a:t>Turn to page 3 of your handouts.  Review ratings.  </a:t>
            </a:r>
          </a:p>
          <a:p>
            <a:pPr>
              <a:lnSpc>
                <a:spcPct val="90000"/>
              </a:lnSpc>
            </a:pPr>
            <a:endParaRPr lang="en-US"/>
          </a:p>
          <a:p>
            <a:pPr>
              <a:lnSpc>
                <a:spcPct val="90000"/>
              </a:lnSpc>
            </a:pPr>
            <a:r>
              <a:rPr lang="en-US"/>
              <a:t>Pick an employee to rate take out your form.  Rate at least 3 items and discuss and explain your ratings in pairs.</a:t>
            </a:r>
          </a:p>
          <a:p>
            <a:pPr>
              <a:lnSpc>
                <a:spcPct val="90000"/>
              </a:lnSpc>
            </a:pPr>
            <a:r>
              <a:rPr lang="en-US"/>
              <a:t>Tailor for group.</a:t>
            </a:r>
          </a:p>
          <a:p>
            <a:pPr>
              <a:lnSpc>
                <a:spcPct val="90000"/>
              </a:lnSpc>
            </a:pPr>
            <a:endParaRPr lang="en-US"/>
          </a:p>
          <a:p>
            <a:pPr>
              <a:lnSpc>
                <a:spcPct val="90000"/>
              </a:lnSpc>
            </a:pPr>
            <a:r>
              <a:rPr lang="en-US"/>
              <a:t>Debrief about applying ratings.  </a:t>
            </a:r>
          </a:p>
          <a:p>
            <a:pPr>
              <a:lnSpc>
                <a:spcPct val="90000"/>
              </a:lnSpc>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DCA95B-2127-40BE-B41E-4824C1F3B86E}" type="slidenum">
              <a:rPr lang="en-US"/>
              <a:pPr/>
              <a:t>46</a:t>
            </a:fld>
            <a:endParaRPr 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r>
              <a:rPr lang="en-US"/>
              <a:t>Page 9 of handouts</a:t>
            </a:r>
          </a:p>
          <a:p>
            <a:r>
              <a:rPr lang="en-US"/>
              <a:t>You have done all your prep work, now it is time to conduct the evaluation discussion.</a:t>
            </a:r>
          </a:p>
          <a:p>
            <a:endParaRPr lang="en-US"/>
          </a:p>
          <a:p>
            <a:r>
              <a:rPr lang="en-US"/>
              <a:t>Has anybody ever had a “here’s the form, sign this,” evaluation?</a:t>
            </a:r>
          </a:p>
          <a:p>
            <a:endParaRPr lang="en-US"/>
          </a:p>
          <a:p>
            <a:r>
              <a:rPr lang="en-US"/>
              <a:t>Or the manager starts out by saying, now where is that form?</a:t>
            </a:r>
          </a:p>
          <a:p>
            <a:endParaRPr lang="en-US"/>
          </a:p>
          <a:p>
            <a:r>
              <a:rPr lang="en-US"/>
              <a:t>You don’t want an employee walking past to first her, come on in sit down, let’s do your evaluation.</a:t>
            </a:r>
          </a:p>
          <a:p>
            <a:endParaRPr lang="en-US"/>
          </a:p>
          <a:p>
            <a:r>
              <a:rPr lang="en-US"/>
              <a:t>Don’t rush or allow for interruptions.  As we said before, this is your golden opportunity to spend time focusing on the employee, one-on-one.</a:t>
            </a:r>
          </a:p>
          <a:p>
            <a:endParaRPr lang="en-US"/>
          </a:p>
          <a:p>
            <a:r>
              <a:rPr lang="en-US"/>
              <a:t>If there is bad news don’t bury it or gloss over it, and with good news let the person enjoy it.</a:t>
            </a:r>
          </a:p>
          <a:p>
            <a:endParaRPr lang="en-US"/>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A806D2C-E1DA-4309-8057-B1B2A9C7D064}" type="slidenum">
              <a:rPr lang="en-US"/>
              <a:pPr/>
              <a:t>51</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678EA24-FCC6-460A-8B5F-E005CF54F272}" type="slidenum">
              <a:rPr lang="en-US"/>
              <a:pPr/>
              <a:t>52</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0BF30C-E7C7-40FA-BD23-FB7BDEBD86B3}" type="slidenum">
              <a:rPr lang="en-US"/>
              <a:pPr/>
              <a:t>25</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r>
              <a:rPr lang="en-US"/>
              <a:t>The Kroll furniture example.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A7E892-CAFB-43EF-A21E-2221DB49CFFD}" type="slidenum">
              <a:rPr lang="en-US"/>
              <a:pPr/>
              <a:t>26</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en-US"/>
              <a:t>Is this acceptable to the employee?</a:t>
            </a:r>
          </a:p>
          <a:p>
            <a:endParaRPr lang="en-US"/>
          </a:p>
          <a:p>
            <a:r>
              <a:rPr lang="en-US"/>
              <a:t>It may be.</a:t>
            </a:r>
          </a:p>
          <a:p>
            <a:endParaRPr lang="en-US"/>
          </a:p>
          <a:p>
            <a:r>
              <a:rPr lang="en-US"/>
              <a:t>How does this affect the ability to get future work? (for trades)</a:t>
            </a:r>
          </a:p>
          <a:p>
            <a:endParaRPr lang="en-US"/>
          </a:p>
          <a:p>
            <a:r>
              <a:rPr lang="en-US"/>
              <a:t>Can the person learn more to perform at a higher level?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040EDB7-35DC-473C-B211-7E5B9B1A1572}" type="slidenum">
              <a:rPr lang="en-US"/>
              <a:pPr/>
              <a:t>34</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mtClean="0"/>
              <a:t>Create Ground Rules Flip Chart and Post- lots of potential confidential information, working in pairs you will have options</a:t>
            </a:r>
          </a:p>
          <a:p>
            <a:pPr eaLnBrk="1" hangingPunct="1"/>
            <a:endParaRPr lang="en-US" smtClean="0"/>
          </a:p>
          <a:p>
            <a:pPr eaLnBrk="1" hangingPunct="1"/>
            <a:r>
              <a:rPr lang="en-US" smtClean="0"/>
              <a:t>We have a lot of material to cover in a ½ day.  </a:t>
            </a:r>
          </a:p>
          <a:p>
            <a:pPr eaLnBrk="1" hangingPunct="1"/>
            <a:endParaRPr lang="en-US" smtClean="0"/>
          </a:p>
          <a:p>
            <a:pPr eaLnBrk="1" hangingPunct="1"/>
            <a:r>
              <a:rPr lang="en-US" smtClean="0"/>
              <a:t>When we practice you will have a chance to talk through some scenarios that should be helpful.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657E5B-1EF3-4E48-A247-178721413189}" type="slidenum">
              <a:rPr lang="en-US"/>
              <a:pPr/>
              <a:t>35</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en-US"/>
              <a:t>Page 1 of handout.  Talk through exercises</a:t>
            </a:r>
          </a:p>
          <a:p>
            <a:endParaRPr lang="en-US"/>
          </a:p>
          <a:p>
            <a:r>
              <a:rPr lang="en-US"/>
              <a:t>Break room into groups.</a:t>
            </a:r>
          </a:p>
          <a:p>
            <a:endParaRPr lang="en-US"/>
          </a:p>
          <a:p>
            <a:r>
              <a:rPr lang="en-US"/>
              <a:t>Identify challenges on a flip chart paper.  </a:t>
            </a:r>
          </a:p>
          <a:p>
            <a:endParaRPr lang="en-US"/>
          </a:p>
          <a:p>
            <a:r>
              <a:rPr lang="en-US"/>
              <a:t>Post and review.</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862C5BA-8F80-4420-8FC6-AC15C24687D5}" type="slidenum">
              <a:rPr lang="en-US"/>
              <a:pPr/>
              <a:t>37</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z="1000" smtClean="0"/>
              <a:t>You have talked about good evaluations, bad evaluation situations and your individual challenges.</a:t>
            </a:r>
          </a:p>
          <a:p>
            <a:pPr eaLnBrk="1" hangingPunct="1"/>
            <a:endParaRPr lang="en-US" sz="1000" smtClean="0"/>
          </a:p>
          <a:p>
            <a:pPr eaLnBrk="1" hangingPunct="1"/>
            <a:r>
              <a:rPr lang="en-US" sz="1000" smtClean="0"/>
              <a:t>But why should we do evaluations.</a:t>
            </a:r>
          </a:p>
          <a:p>
            <a:pPr eaLnBrk="1" hangingPunct="1"/>
            <a:endParaRPr lang="en-US" sz="1000" smtClean="0"/>
          </a:p>
          <a:p>
            <a:pPr eaLnBrk="1" hangingPunct="1"/>
            <a:r>
              <a:rPr lang="en-US" sz="1000" smtClean="0"/>
              <a:t>The #1 reason is to provide employees with feedback, but this should never be the first time employees get this feedback, both positive and negative. Page 4 of your handouts has a list of other activities to monitor performance and enhance employee self esteem.</a:t>
            </a:r>
          </a:p>
          <a:p>
            <a:pPr eaLnBrk="1" hangingPunct="1"/>
            <a:endParaRPr lang="en-US" sz="1000" smtClean="0"/>
          </a:p>
          <a:p>
            <a:pPr eaLnBrk="1" hangingPunct="1"/>
            <a:r>
              <a:rPr lang="en-US" sz="1000" smtClean="0"/>
              <a:t>Effective performance appraisals enhance employee development because they give employees a roadmap or guideline for performance.</a:t>
            </a:r>
          </a:p>
          <a:p>
            <a:pPr eaLnBrk="1" hangingPunct="1"/>
            <a:endParaRPr lang="en-US" sz="1000" smtClean="0"/>
          </a:p>
          <a:p>
            <a:pPr eaLnBrk="1" hangingPunct="1"/>
            <a:r>
              <a:rPr lang="en-US" sz="1000" smtClean="0"/>
              <a:t>They increase productivity because employees know what is expected of them.</a:t>
            </a:r>
          </a:p>
          <a:p>
            <a:pPr eaLnBrk="1" hangingPunct="1"/>
            <a:endParaRPr lang="en-US" sz="1000" smtClean="0"/>
          </a:p>
          <a:p>
            <a:pPr eaLnBrk="1" hangingPunct="1"/>
            <a:r>
              <a:rPr lang="en-US" sz="1000" smtClean="0"/>
              <a:t>This is the one time of the year you can sit down and have a conversation that is all about an employee a key step for trusting respectful relationships but not the first time for items, more of a big picture.</a:t>
            </a:r>
          </a:p>
          <a:p>
            <a:pPr eaLnBrk="1" hangingPunct="1"/>
            <a:endParaRPr lang="en-US" sz="1000" smtClean="0"/>
          </a:p>
          <a:p>
            <a:pPr eaLnBrk="1" hangingPunct="1"/>
            <a:r>
              <a:rPr lang="en-US" sz="1000" smtClean="0"/>
              <a:t>They safeguard Kirchhoff from legal liability when they are done well there is something in writing to support employment decisions.  When done poorly that could land the company in hot water if they are careless or poorly prepared.</a:t>
            </a:r>
          </a:p>
          <a:p>
            <a:pPr eaLnBrk="1" hangingPunct="1"/>
            <a:endParaRPr lang="en-US" sz="10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BC70713-CA7F-41C2-840E-B003084CC5AE}" type="slidenum">
              <a:rPr lang="en-US"/>
              <a:pPr/>
              <a:t>39</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sz="1000" smtClean="0"/>
              <a:t>Evaluations can be used to support a number of different types of claims or litigation against an employers.  These are the most common.</a:t>
            </a:r>
          </a:p>
          <a:p>
            <a:pPr eaLnBrk="1" hangingPunct="1"/>
            <a:endParaRPr lang="en-US" sz="1000" smtClean="0"/>
          </a:p>
          <a:p>
            <a:pPr eaLnBrk="1" hangingPunct="1"/>
            <a:r>
              <a:rPr lang="en-US" sz="1000" smtClean="0"/>
              <a:t>Title VII of the Civil Rights act of 1964 banned employment discrimination based on protected classes, New York extends the list of protected classes.  </a:t>
            </a:r>
          </a:p>
          <a:p>
            <a:pPr eaLnBrk="1" hangingPunct="1"/>
            <a:r>
              <a:rPr lang="en-US" sz="1000" smtClean="0"/>
              <a:t>denying employment to a person because of marriage to, or association with, an individual of a particular race, religion, national origin, or an individual with a disability. Title VII also prohibits discrimination because of participation in schools or places of worship associated with a particular racial, ethnic, or religious group.</a:t>
            </a:r>
          </a:p>
          <a:p>
            <a:pPr eaLnBrk="1" hangingPunct="1"/>
            <a:r>
              <a:rPr lang="en-US" sz="1000" i="1" smtClean="0"/>
              <a:t>New York State also protects employees from discrimination based on sexual orientation, military status and marital status</a:t>
            </a:r>
            <a:r>
              <a:rPr lang="en-US" sz="1000" smtClean="0"/>
              <a:t> </a:t>
            </a:r>
          </a:p>
          <a:p>
            <a:pPr eaLnBrk="1" hangingPunct="1"/>
            <a:endParaRPr lang="en-US" sz="1000" smtClean="0"/>
          </a:p>
          <a:p>
            <a:pPr eaLnBrk="1" hangingPunct="1"/>
            <a:r>
              <a:rPr lang="en-US" sz="1000" smtClean="0"/>
              <a:t>ADA disability.</a:t>
            </a:r>
          </a:p>
          <a:p>
            <a:pPr eaLnBrk="1" hangingPunct="1"/>
            <a:endParaRPr lang="en-US" sz="1000" smtClean="0"/>
          </a:p>
          <a:p>
            <a:pPr eaLnBrk="1" hangingPunct="1"/>
            <a:r>
              <a:rPr lang="en-US" sz="1000" smtClean="0"/>
              <a:t>One negative evaluation would be unlikely to create a claim but the eval or language in the eval could support a claim.  An eval that was positive can be a conflict with a subsequent decision., eg Anuka Brown Saunders. </a:t>
            </a:r>
          </a:p>
          <a:p>
            <a:pPr eaLnBrk="1" hangingPunct="1"/>
            <a:endParaRPr lang="en-US" sz="1000" smtClean="0"/>
          </a:p>
          <a:p>
            <a:pPr eaLnBrk="1" hangingPunct="1"/>
            <a:r>
              <a:rPr lang="en-US" sz="1000" smtClean="0"/>
              <a:t>Retaliation in virtually every labor law, Workers’ Comp, Employment Discrim., </a:t>
            </a:r>
          </a:p>
          <a:p>
            <a:pPr eaLnBrk="1" hangingPunct="1"/>
            <a:r>
              <a:rPr lang="en-US" sz="1000" smtClean="0"/>
              <a:t>Wage and Hour, Whistle blowing  so employees engage in any kind of protected activity should not dissuade a reasonable person from filing a claim.</a:t>
            </a:r>
          </a:p>
          <a:p>
            <a:pPr eaLnBrk="1" hangingPunct="1"/>
            <a:endParaRPr lang="en-US" sz="1000" smtClean="0"/>
          </a:p>
          <a:p>
            <a:pPr eaLnBrk="1" hangingPunct="1"/>
            <a:endParaRPr lang="en-US" sz="10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0CCF892-8A04-453E-A8F3-D4F2C3DAFA06}" type="slidenum">
              <a:rPr lang="en-US"/>
              <a:pPr/>
              <a:t>40</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smtClean="0"/>
              <a:t>You are responsible for getting these done and conducting the discussion with the employee.</a:t>
            </a:r>
          </a:p>
          <a:p>
            <a:pPr eaLnBrk="1" hangingPunct="1"/>
            <a:endParaRPr lang="en-US" smtClean="0"/>
          </a:p>
          <a:p>
            <a:pPr eaLnBrk="1" hangingPunct="1"/>
            <a:r>
              <a:rPr lang="en-US" smtClean="0"/>
              <a:t>They are due to HR by____________</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B03076-D980-4D85-A913-72F3EAC63E5C}" type="slidenum">
              <a:rPr lang="en-US"/>
              <a:pPr/>
              <a:t>41</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n-US"/>
              <a:t>This outline is on page 2 of your handouts.</a:t>
            </a:r>
          </a:p>
          <a:p>
            <a:endParaRPr lang="en-US"/>
          </a:p>
          <a:p>
            <a:r>
              <a:rPr lang="en-US"/>
              <a:t>When you look at the documentation before you start writing it makes it easier to create a coherent document and have examples that support your observations about employee performance.</a:t>
            </a:r>
          </a:p>
          <a:p>
            <a:endParaRPr lang="en-US"/>
          </a:p>
          <a:p>
            <a:r>
              <a:rPr lang="en-US"/>
              <a:t>Personal observation has to be specific, avoid snapshot management.</a:t>
            </a:r>
          </a:p>
          <a:p>
            <a:endParaRPr lang="en-US"/>
          </a:p>
          <a:p>
            <a:r>
              <a:rPr lang="en-US"/>
              <a:t>Ongoing documentation is any notes or items that you keep.</a:t>
            </a:r>
          </a:p>
          <a:p>
            <a:endParaRPr lang="en-US"/>
          </a:p>
          <a:p>
            <a:r>
              <a:rPr lang="en-US"/>
              <a:t>A personnel file should be checked for both positive and negative items, Who did the previous evaluations and what did they look like?</a:t>
            </a:r>
          </a:p>
          <a:p>
            <a:endParaRPr lang="en-US"/>
          </a:p>
          <a:p>
            <a:r>
              <a:rPr lang="en-US"/>
              <a:t>Observations of other people, again must be specific, not jus, “Oh yeah, Bill is a good guy.”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n-US" sz="2400">
              <a:latin typeface="Times New Roman" pitchFamily="18" charset="0"/>
            </a:endParaRPr>
          </a:p>
        </p:txBody>
      </p:sp>
      <p:sp>
        <p:nvSpPr>
          <p:cNvPr id="58370"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5837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smtClean="0"/>
            </a:lvl1pPr>
          </a:lstStyle>
          <a:p>
            <a:pPr>
              <a:defRPr/>
            </a:pPr>
            <a:r>
              <a:rPr lang="en-US"/>
              <a:t>July 2007</a:t>
            </a:r>
          </a:p>
        </p:txBody>
      </p:sp>
      <p:sp>
        <p:nvSpPr>
          <p:cNvPr id="6" name="Rectangle 5"/>
          <p:cNvSpPr>
            <a:spLocks noGrp="1" noChangeArrowheads="1"/>
          </p:cNvSpPr>
          <p:nvPr>
            <p:ph type="ftr" sz="quarter" idx="11"/>
          </p:nvPr>
        </p:nvSpPr>
        <p:spPr>
          <a:xfrm>
            <a:off x="3124200" y="6248400"/>
            <a:ext cx="2895600" cy="457200"/>
          </a:xfrm>
        </p:spPr>
        <p:txBody>
          <a:bodyPr/>
          <a:lstStyle>
            <a:lvl1pPr>
              <a:defRPr smtClean="0"/>
            </a:lvl1pPr>
          </a:lstStyle>
          <a:p>
            <a:pPr>
              <a:defRPr/>
            </a:pPr>
            <a:r>
              <a:rPr lang="en-US"/>
              <a:t>Diversity - Harassment Training</a:t>
            </a:r>
          </a:p>
        </p:txBody>
      </p:sp>
      <p:sp>
        <p:nvSpPr>
          <p:cNvPr id="7" name="Rectangle 6"/>
          <p:cNvSpPr>
            <a:spLocks noGrp="1" noChangeArrowheads="1"/>
          </p:cNvSpPr>
          <p:nvPr>
            <p:ph type="sldNum" sz="quarter" idx="12"/>
          </p:nvPr>
        </p:nvSpPr>
        <p:spPr>
          <a:xfrm>
            <a:off x="6553200" y="6248400"/>
            <a:ext cx="1905000" cy="457200"/>
          </a:xfrm>
        </p:spPr>
        <p:txBody>
          <a:bodyPr/>
          <a:lstStyle>
            <a:lvl1pPr>
              <a:defRPr smtClean="0"/>
            </a:lvl1pPr>
          </a:lstStyle>
          <a:p>
            <a:pPr>
              <a:defRPr/>
            </a:pPr>
            <a:fld id="{D0A28DF4-04B1-40EE-87BE-7E46187326B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r>
              <a:rPr lang="en-US"/>
              <a:t>July 2007</a:t>
            </a:r>
          </a:p>
        </p:txBody>
      </p:sp>
      <p:sp>
        <p:nvSpPr>
          <p:cNvPr id="5" name="Rectangle 7"/>
          <p:cNvSpPr>
            <a:spLocks noGrp="1" noChangeArrowheads="1"/>
          </p:cNvSpPr>
          <p:nvPr>
            <p:ph type="ftr" sz="quarter" idx="11"/>
          </p:nvPr>
        </p:nvSpPr>
        <p:spPr>
          <a:ln/>
        </p:spPr>
        <p:txBody>
          <a:bodyPr/>
          <a:lstStyle>
            <a:lvl1pPr>
              <a:defRPr/>
            </a:lvl1pPr>
          </a:lstStyle>
          <a:p>
            <a:pPr>
              <a:defRPr/>
            </a:pPr>
            <a:r>
              <a:rPr lang="en-US"/>
              <a:t>Diversity - Harassment Training</a:t>
            </a:r>
          </a:p>
        </p:txBody>
      </p:sp>
      <p:sp>
        <p:nvSpPr>
          <p:cNvPr id="6" name="Rectangle 8"/>
          <p:cNvSpPr>
            <a:spLocks noGrp="1" noChangeArrowheads="1"/>
          </p:cNvSpPr>
          <p:nvPr>
            <p:ph type="sldNum" sz="quarter" idx="12"/>
          </p:nvPr>
        </p:nvSpPr>
        <p:spPr>
          <a:ln/>
        </p:spPr>
        <p:txBody>
          <a:bodyPr/>
          <a:lstStyle>
            <a:lvl1pPr>
              <a:defRPr/>
            </a:lvl1pPr>
          </a:lstStyle>
          <a:p>
            <a:pPr>
              <a:defRPr/>
            </a:pPr>
            <a:fld id="{6A9CBEDD-657C-48CC-BF6A-A99B9BB7343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r>
              <a:rPr lang="en-US"/>
              <a:t>July 2007</a:t>
            </a:r>
          </a:p>
        </p:txBody>
      </p:sp>
      <p:sp>
        <p:nvSpPr>
          <p:cNvPr id="5" name="Rectangle 7"/>
          <p:cNvSpPr>
            <a:spLocks noGrp="1" noChangeArrowheads="1"/>
          </p:cNvSpPr>
          <p:nvPr>
            <p:ph type="ftr" sz="quarter" idx="11"/>
          </p:nvPr>
        </p:nvSpPr>
        <p:spPr>
          <a:ln/>
        </p:spPr>
        <p:txBody>
          <a:bodyPr/>
          <a:lstStyle>
            <a:lvl1pPr>
              <a:defRPr/>
            </a:lvl1pPr>
          </a:lstStyle>
          <a:p>
            <a:pPr>
              <a:defRPr/>
            </a:pPr>
            <a:r>
              <a:rPr lang="en-US"/>
              <a:t>Diversity - Harassment Training</a:t>
            </a:r>
          </a:p>
        </p:txBody>
      </p:sp>
      <p:sp>
        <p:nvSpPr>
          <p:cNvPr id="6" name="Rectangle 8"/>
          <p:cNvSpPr>
            <a:spLocks noGrp="1" noChangeArrowheads="1"/>
          </p:cNvSpPr>
          <p:nvPr>
            <p:ph type="sldNum" sz="quarter" idx="12"/>
          </p:nvPr>
        </p:nvSpPr>
        <p:spPr>
          <a:ln/>
        </p:spPr>
        <p:txBody>
          <a:bodyPr/>
          <a:lstStyle>
            <a:lvl1pPr>
              <a:defRPr/>
            </a:lvl1pPr>
          </a:lstStyle>
          <a:p>
            <a:pPr>
              <a:defRPr/>
            </a:pPr>
            <a:fld id="{37938841-301D-4F94-81ED-6A236B6B0CB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r>
              <a:rPr lang="en-US"/>
              <a:t>July 2007</a:t>
            </a:r>
          </a:p>
        </p:txBody>
      </p:sp>
      <p:sp>
        <p:nvSpPr>
          <p:cNvPr id="5" name="Rectangle 7"/>
          <p:cNvSpPr>
            <a:spLocks noGrp="1" noChangeArrowheads="1"/>
          </p:cNvSpPr>
          <p:nvPr>
            <p:ph type="ftr" sz="quarter" idx="11"/>
          </p:nvPr>
        </p:nvSpPr>
        <p:spPr>
          <a:ln/>
        </p:spPr>
        <p:txBody>
          <a:bodyPr/>
          <a:lstStyle>
            <a:lvl1pPr>
              <a:defRPr/>
            </a:lvl1pPr>
          </a:lstStyle>
          <a:p>
            <a:pPr>
              <a:defRPr/>
            </a:pPr>
            <a:r>
              <a:rPr lang="en-US"/>
              <a:t>Diversity - Harassment Training</a:t>
            </a:r>
          </a:p>
        </p:txBody>
      </p:sp>
      <p:sp>
        <p:nvSpPr>
          <p:cNvPr id="6" name="Rectangle 8"/>
          <p:cNvSpPr>
            <a:spLocks noGrp="1" noChangeArrowheads="1"/>
          </p:cNvSpPr>
          <p:nvPr>
            <p:ph type="sldNum" sz="quarter" idx="12"/>
          </p:nvPr>
        </p:nvSpPr>
        <p:spPr>
          <a:ln/>
        </p:spPr>
        <p:txBody>
          <a:bodyPr/>
          <a:lstStyle>
            <a:lvl1pPr>
              <a:defRPr/>
            </a:lvl1pPr>
          </a:lstStyle>
          <a:p>
            <a:pPr>
              <a:defRPr/>
            </a:pPr>
            <a:fld id="{E734DE42-2EB7-4577-BF82-274CB6505EF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r>
              <a:rPr lang="en-US"/>
              <a:t>July 2007</a:t>
            </a:r>
          </a:p>
        </p:txBody>
      </p:sp>
      <p:sp>
        <p:nvSpPr>
          <p:cNvPr id="5" name="Rectangle 7"/>
          <p:cNvSpPr>
            <a:spLocks noGrp="1" noChangeArrowheads="1"/>
          </p:cNvSpPr>
          <p:nvPr>
            <p:ph type="ftr" sz="quarter" idx="11"/>
          </p:nvPr>
        </p:nvSpPr>
        <p:spPr>
          <a:ln/>
        </p:spPr>
        <p:txBody>
          <a:bodyPr/>
          <a:lstStyle>
            <a:lvl1pPr>
              <a:defRPr/>
            </a:lvl1pPr>
          </a:lstStyle>
          <a:p>
            <a:pPr>
              <a:defRPr/>
            </a:pPr>
            <a:r>
              <a:rPr lang="en-US"/>
              <a:t>Diversity - Harassment Training</a:t>
            </a:r>
          </a:p>
        </p:txBody>
      </p:sp>
      <p:sp>
        <p:nvSpPr>
          <p:cNvPr id="6" name="Rectangle 8"/>
          <p:cNvSpPr>
            <a:spLocks noGrp="1" noChangeArrowheads="1"/>
          </p:cNvSpPr>
          <p:nvPr>
            <p:ph type="sldNum" sz="quarter" idx="12"/>
          </p:nvPr>
        </p:nvSpPr>
        <p:spPr>
          <a:ln/>
        </p:spPr>
        <p:txBody>
          <a:bodyPr/>
          <a:lstStyle>
            <a:lvl1pPr>
              <a:defRPr/>
            </a:lvl1pPr>
          </a:lstStyle>
          <a:p>
            <a:pPr>
              <a:defRPr/>
            </a:pPr>
            <a:fld id="{D6DA7EBC-E7CB-4853-B5CF-325F58D9889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r>
              <a:rPr lang="en-US"/>
              <a:t>July 2007</a:t>
            </a:r>
          </a:p>
        </p:txBody>
      </p:sp>
      <p:sp>
        <p:nvSpPr>
          <p:cNvPr id="6" name="Rectangle 7"/>
          <p:cNvSpPr>
            <a:spLocks noGrp="1" noChangeArrowheads="1"/>
          </p:cNvSpPr>
          <p:nvPr>
            <p:ph type="ftr" sz="quarter" idx="11"/>
          </p:nvPr>
        </p:nvSpPr>
        <p:spPr>
          <a:ln/>
        </p:spPr>
        <p:txBody>
          <a:bodyPr/>
          <a:lstStyle>
            <a:lvl1pPr>
              <a:defRPr/>
            </a:lvl1pPr>
          </a:lstStyle>
          <a:p>
            <a:pPr>
              <a:defRPr/>
            </a:pPr>
            <a:r>
              <a:rPr lang="en-US"/>
              <a:t>Diversity - Harassment Training</a:t>
            </a:r>
          </a:p>
        </p:txBody>
      </p:sp>
      <p:sp>
        <p:nvSpPr>
          <p:cNvPr id="7" name="Rectangle 8"/>
          <p:cNvSpPr>
            <a:spLocks noGrp="1" noChangeArrowheads="1"/>
          </p:cNvSpPr>
          <p:nvPr>
            <p:ph type="sldNum" sz="quarter" idx="12"/>
          </p:nvPr>
        </p:nvSpPr>
        <p:spPr>
          <a:ln/>
        </p:spPr>
        <p:txBody>
          <a:bodyPr/>
          <a:lstStyle>
            <a:lvl1pPr>
              <a:defRPr/>
            </a:lvl1pPr>
          </a:lstStyle>
          <a:p>
            <a:pPr>
              <a:defRPr/>
            </a:pPr>
            <a:fld id="{CF851D6B-E7CB-44D2-AC20-07D9E9C1447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r>
              <a:rPr lang="en-US"/>
              <a:t>July 2007</a:t>
            </a:r>
          </a:p>
        </p:txBody>
      </p:sp>
      <p:sp>
        <p:nvSpPr>
          <p:cNvPr id="8" name="Rectangle 7"/>
          <p:cNvSpPr>
            <a:spLocks noGrp="1" noChangeArrowheads="1"/>
          </p:cNvSpPr>
          <p:nvPr>
            <p:ph type="ftr" sz="quarter" idx="11"/>
          </p:nvPr>
        </p:nvSpPr>
        <p:spPr>
          <a:ln/>
        </p:spPr>
        <p:txBody>
          <a:bodyPr/>
          <a:lstStyle>
            <a:lvl1pPr>
              <a:defRPr/>
            </a:lvl1pPr>
          </a:lstStyle>
          <a:p>
            <a:pPr>
              <a:defRPr/>
            </a:pPr>
            <a:r>
              <a:rPr lang="en-US"/>
              <a:t>Diversity - Harassment Training</a:t>
            </a:r>
          </a:p>
        </p:txBody>
      </p:sp>
      <p:sp>
        <p:nvSpPr>
          <p:cNvPr id="9" name="Rectangle 8"/>
          <p:cNvSpPr>
            <a:spLocks noGrp="1" noChangeArrowheads="1"/>
          </p:cNvSpPr>
          <p:nvPr>
            <p:ph type="sldNum" sz="quarter" idx="12"/>
          </p:nvPr>
        </p:nvSpPr>
        <p:spPr>
          <a:ln/>
        </p:spPr>
        <p:txBody>
          <a:bodyPr/>
          <a:lstStyle>
            <a:lvl1pPr>
              <a:defRPr/>
            </a:lvl1pPr>
          </a:lstStyle>
          <a:p>
            <a:pPr>
              <a:defRPr/>
            </a:pPr>
            <a:fld id="{CA71D39D-5392-44E4-84F9-398D07A5638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r>
              <a:rPr lang="en-US"/>
              <a:t>July 2007</a:t>
            </a:r>
          </a:p>
        </p:txBody>
      </p:sp>
      <p:sp>
        <p:nvSpPr>
          <p:cNvPr id="4" name="Rectangle 7"/>
          <p:cNvSpPr>
            <a:spLocks noGrp="1" noChangeArrowheads="1"/>
          </p:cNvSpPr>
          <p:nvPr>
            <p:ph type="ftr" sz="quarter" idx="11"/>
          </p:nvPr>
        </p:nvSpPr>
        <p:spPr>
          <a:ln/>
        </p:spPr>
        <p:txBody>
          <a:bodyPr/>
          <a:lstStyle>
            <a:lvl1pPr>
              <a:defRPr/>
            </a:lvl1pPr>
          </a:lstStyle>
          <a:p>
            <a:pPr>
              <a:defRPr/>
            </a:pPr>
            <a:r>
              <a:rPr lang="en-US"/>
              <a:t>Diversity - Harassment Training</a:t>
            </a:r>
          </a:p>
        </p:txBody>
      </p:sp>
      <p:sp>
        <p:nvSpPr>
          <p:cNvPr id="5" name="Rectangle 8"/>
          <p:cNvSpPr>
            <a:spLocks noGrp="1" noChangeArrowheads="1"/>
          </p:cNvSpPr>
          <p:nvPr>
            <p:ph type="sldNum" sz="quarter" idx="12"/>
          </p:nvPr>
        </p:nvSpPr>
        <p:spPr>
          <a:ln/>
        </p:spPr>
        <p:txBody>
          <a:bodyPr/>
          <a:lstStyle>
            <a:lvl1pPr>
              <a:defRPr/>
            </a:lvl1pPr>
          </a:lstStyle>
          <a:p>
            <a:pPr>
              <a:defRPr/>
            </a:pPr>
            <a:fld id="{B5E38DF8-7755-43B4-9649-69D15C645A1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r>
              <a:rPr lang="en-US"/>
              <a:t>July 2007</a:t>
            </a:r>
          </a:p>
        </p:txBody>
      </p:sp>
      <p:sp>
        <p:nvSpPr>
          <p:cNvPr id="3" name="Rectangle 7"/>
          <p:cNvSpPr>
            <a:spLocks noGrp="1" noChangeArrowheads="1"/>
          </p:cNvSpPr>
          <p:nvPr>
            <p:ph type="ftr" sz="quarter" idx="11"/>
          </p:nvPr>
        </p:nvSpPr>
        <p:spPr>
          <a:ln/>
        </p:spPr>
        <p:txBody>
          <a:bodyPr/>
          <a:lstStyle>
            <a:lvl1pPr>
              <a:defRPr/>
            </a:lvl1pPr>
          </a:lstStyle>
          <a:p>
            <a:pPr>
              <a:defRPr/>
            </a:pPr>
            <a:r>
              <a:rPr lang="en-US"/>
              <a:t>Diversity - Harassment Training</a:t>
            </a:r>
          </a:p>
        </p:txBody>
      </p:sp>
      <p:sp>
        <p:nvSpPr>
          <p:cNvPr id="4" name="Rectangle 8"/>
          <p:cNvSpPr>
            <a:spLocks noGrp="1" noChangeArrowheads="1"/>
          </p:cNvSpPr>
          <p:nvPr>
            <p:ph type="sldNum" sz="quarter" idx="12"/>
          </p:nvPr>
        </p:nvSpPr>
        <p:spPr>
          <a:ln/>
        </p:spPr>
        <p:txBody>
          <a:bodyPr/>
          <a:lstStyle>
            <a:lvl1pPr>
              <a:defRPr/>
            </a:lvl1pPr>
          </a:lstStyle>
          <a:p>
            <a:pPr>
              <a:defRPr/>
            </a:pPr>
            <a:fld id="{E22D4CC5-879D-4946-9004-7FDFEDB9637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a:t>July 2007</a:t>
            </a:r>
          </a:p>
        </p:txBody>
      </p:sp>
      <p:sp>
        <p:nvSpPr>
          <p:cNvPr id="6" name="Rectangle 7"/>
          <p:cNvSpPr>
            <a:spLocks noGrp="1" noChangeArrowheads="1"/>
          </p:cNvSpPr>
          <p:nvPr>
            <p:ph type="ftr" sz="quarter" idx="11"/>
          </p:nvPr>
        </p:nvSpPr>
        <p:spPr>
          <a:ln/>
        </p:spPr>
        <p:txBody>
          <a:bodyPr/>
          <a:lstStyle>
            <a:lvl1pPr>
              <a:defRPr/>
            </a:lvl1pPr>
          </a:lstStyle>
          <a:p>
            <a:pPr>
              <a:defRPr/>
            </a:pPr>
            <a:r>
              <a:rPr lang="en-US"/>
              <a:t>Diversity - Harassment Training</a:t>
            </a:r>
          </a:p>
        </p:txBody>
      </p:sp>
      <p:sp>
        <p:nvSpPr>
          <p:cNvPr id="7" name="Rectangle 8"/>
          <p:cNvSpPr>
            <a:spLocks noGrp="1" noChangeArrowheads="1"/>
          </p:cNvSpPr>
          <p:nvPr>
            <p:ph type="sldNum" sz="quarter" idx="12"/>
          </p:nvPr>
        </p:nvSpPr>
        <p:spPr>
          <a:ln/>
        </p:spPr>
        <p:txBody>
          <a:bodyPr/>
          <a:lstStyle>
            <a:lvl1pPr>
              <a:defRPr/>
            </a:lvl1pPr>
          </a:lstStyle>
          <a:p>
            <a:pPr>
              <a:defRPr/>
            </a:pPr>
            <a:fld id="{08E5B6A3-A07B-4B88-AA02-F0F80025E13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r>
              <a:rPr lang="en-US"/>
              <a:t>July 2007</a:t>
            </a:r>
          </a:p>
        </p:txBody>
      </p:sp>
      <p:sp>
        <p:nvSpPr>
          <p:cNvPr id="6" name="Rectangle 7"/>
          <p:cNvSpPr>
            <a:spLocks noGrp="1" noChangeArrowheads="1"/>
          </p:cNvSpPr>
          <p:nvPr>
            <p:ph type="ftr" sz="quarter" idx="11"/>
          </p:nvPr>
        </p:nvSpPr>
        <p:spPr>
          <a:ln/>
        </p:spPr>
        <p:txBody>
          <a:bodyPr/>
          <a:lstStyle>
            <a:lvl1pPr>
              <a:defRPr/>
            </a:lvl1pPr>
          </a:lstStyle>
          <a:p>
            <a:pPr>
              <a:defRPr/>
            </a:pPr>
            <a:r>
              <a:rPr lang="en-US"/>
              <a:t>Diversity - Harassment Training</a:t>
            </a:r>
          </a:p>
        </p:txBody>
      </p:sp>
      <p:sp>
        <p:nvSpPr>
          <p:cNvPr id="7" name="Rectangle 8"/>
          <p:cNvSpPr>
            <a:spLocks noGrp="1" noChangeArrowheads="1"/>
          </p:cNvSpPr>
          <p:nvPr>
            <p:ph type="sldNum" sz="quarter" idx="12"/>
          </p:nvPr>
        </p:nvSpPr>
        <p:spPr>
          <a:ln/>
        </p:spPr>
        <p:txBody>
          <a:bodyPr/>
          <a:lstStyle>
            <a:lvl1pPr>
              <a:defRPr/>
            </a:lvl1pPr>
          </a:lstStyle>
          <a:p>
            <a:pPr>
              <a:defRPr/>
            </a:pPr>
            <a:fld id="{B3C94D6D-E7C0-42E2-AE0B-E314C915B2B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348"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n-US" sz="2400">
              <a:latin typeface="Times New Roman" pitchFamily="18" charset="0"/>
            </a:endParaRPr>
          </a:p>
        </p:txBody>
      </p:sp>
      <p:sp>
        <p:nvSpPr>
          <p:cNvPr id="5734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en-US"/>
          </a:p>
        </p:txBody>
      </p:sp>
      <p:sp>
        <p:nvSpPr>
          <p:cNvPr id="5735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r>
              <a:rPr lang="en-US"/>
              <a:t>July 2007</a:t>
            </a:r>
          </a:p>
        </p:txBody>
      </p:sp>
      <p:sp>
        <p:nvSpPr>
          <p:cNvPr id="5735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smtClean="0"/>
            </a:lvl1pPr>
          </a:lstStyle>
          <a:p>
            <a:pPr>
              <a:defRPr/>
            </a:pPr>
            <a:r>
              <a:rPr lang="en-US"/>
              <a:t>Diversity - Harassment Training</a:t>
            </a:r>
          </a:p>
        </p:txBody>
      </p:sp>
      <p:sp>
        <p:nvSpPr>
          <p:cNvPr id="5735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fld id="{01E1ECFD-9704-46E8-A537-C4D4E75426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2"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cs typeface="Arial" charset="0"/>
        </a:defRPr>
      </a:lvl2pPr>
      <a:lvl3pPr algn="l" rtl="0" eaLnBrk="0" fontAlgn="base" hangingPunct="0">
        <a:spcBef>
          <a:spcPct val="0"/>
        </a:spcBef>
        <a:spcAft>
          <a:spcPct val="0"/>
        </a:spcAft>
        <a:defRPr sz="3800">
          <a:solidFill>
            <a:schemeClr val="tx2"/>
          </a:solidFill>
          <a:latin typeface="Verdana" pitchFamily="34" charset="0"/>
          <a:cs typeface="Arial" charset="0"/>
        </a:defRPr>
      </a:lvl3pPr>
      <a:lvl4pPr algn="l" rtl="0" eaLnBrk="0" fontAlgn="base" hangingPunct="0">
        <a:spcBef>
          <a:spcPct val="0"/>
        </a:spcBef>
        <a:spcAft>
          <a:spcPct val="0"/>
        </a:spcAft>
        <a:defRPr sz="3800">
          <a:solidFill>
            <a:schemeClr val="tx2"/>
          </a:solidFill>
          <a:latin typeface="Verdana" pitchFamily="34" charset="0"/>
          <a:cs typeface="Arial" charset="0"/>
        </a:defRPr>
      </a:lvl4pPr>
      <a:lvl5pPr algn="l" rtl="0" eaLnBrk="0" fontAlgn="base" hangingPunct="0">
        <a:spcBef>
          <a:spcPct val="0"/>
        </a:spcBef>
        <a:spcAft>
          <a:spcPct val="0"/>
        </a:spcAft>
        <a:defRPr sz="3800">
          <a:solidFill>
            <a:schemeClr val="tx2"/>
          </a:solidFill>
          <a:latin typeface="Verdana" pitchFamily="34" charset="0"/>
          <a:cs typeface="Arial" charset="0"/>
        </a:defRPr>
      </a:lvl5pPr>
      <a:lvl6pPr marL="457200" algn="l" rtl="0" fontAlgn="base">
        <a:spcBef>
          <a:spcPct val="0"/>
        </a:spcBef>
        <a:spcAft>
          <a:spcPct val="0"/>
        </a:spcAft>
        <a:defRPr sz="3800">
          <a:solidFill>
            <a:schemeClr val="tx2"/>
          </a:solidFill>
          <a:latin typeface="Verdana" pitchFamily="34" charset="0"/>
          <a:cs typeface="Arial" charset="0"/>
        </a:defRPr>
      </a:lvl6pPr>
      <a:lvl7pPr marL="914400" algn="l" rtl="0" fontAlgn="base">
        <a:spcBef>
          <a:spcPct val="0"/>
        </a:spcBef>
        <a:spcAft>
          <a:spcPct val="0"/>
        </a:spcAft>
        <a:defRPr sz="3800">
          <a:solidFill>
            <a:schemeClr val="tx2"/>
          </a:solidFill>
          <a:latin typeface="Verdana" pitchFamily="34" charset="0"/>
          <a:cs typeface="Arial" charset="0"/>
        </a:defRPr>
      </a:lvl7pPr>
      <a:lvl8pPr marL="1371600" algn="l" rtl="0" fontAlgn="base">
        <a:spcBef>
          <a:spcPct val="0"/>
        </a:spcBef>
        <a:spcAft>
          <a:spcPct val="0"/>
        </a:spcAft>
        <a:defRPr sz="3800">
          <a:solidFill>
            <a:schemeClr val="tx2"/>
          </a:solidFill>
          <a:latin typeface="Verdana" pitchFamily="34" charset="0"/>
          <a:cs typeface="Arial" charset="0"/>
        </a:defRPr>
      </a:lvl8pPr>
      <a:lvl9pPr marL="1828800" algn="l" rtl="0" fontAlgn="base">
        <a:spcBef>
          <a:spcPct val="0"/>
        </a:spcBef>
        <a:spcAft>
          <a:spcPct val="0"/>
        </a:spcAft>
        <a:defRPr sz="3800">
          <a:solidFill>
            <a:schemeClr val="tx2"/>
          </a:solidFill>
          <a:latin typeface="Verdana" pitchFamily="34" charset="0"/>
          <a:cs typeface="Arial"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cs typeface="+mn-cs"/>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cs typeface="+mn-cs"/>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cs typeface="+mn-cs"/>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cs typeface="+mn-cs"/>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mailto:rebeccamazin@recruitright.net"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number1yankeefan@yahoo.com" TargetMode="External"/><Relationship Id="rId2" Type="http://schemas.openxmlformats.org/officeDocument/2006/relationships/hyperlink" Target="mailto:dazednconfused@aol.com" TargetMode="External"/><Relationship Id="rId1" Type="http://schemas.openxmlformats.org/officeDocument/2006/relationships/slideLayout" Target="../slideLayouts/slideLayout2.xml"/><Relationship Id="rId5" Type="http://schemas.openxmlformats.org/officeDocument/2006/relationships/hyperlink" Target="mailto:rebeccamazin@gmail.com" TargetMode="External"/><Relationship Id="rId4" Type="http://schemas.openxmlformats.org/officeDocument/2006/relationships/hyperlink" Target="mailto:catlover23@hotmail.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a:noFill/>
        </p:spPr>
        <p:txBody>
          <a:bodyPr/>
          <a:lstStyle/>
          <a:p>
            <a:fld id="{FF935D1C-ED3F-46BB-A1C1-093F95A420AD}" type="slidenum">
              <a:rPr lang="en-US"/>
              <a:pPr/>
              <a:t>1</a:t>
            </a:fld>
            <a:endParaRPr lang="en-US"/>
          </a:p>
        </p:txBody>
      </p:sp>
      <p:sp>
        <p:nvSpPr>
          <p:cNvPr id="3075" name="Rectangle 2"/>
          <p:cNvSpPr>
            <a:spLocks noGrp="1" noChangeArrowheads="1"/>
          </p:cNvSpPr>
          <p:nvPr>
            <p:ph type="ctrTitle"/>
          </p:nvPr>
        </p:nvSpPr>
        <p:spPr/>
        <p:txBody>
          <a:bodyPr/>
          <a:lstStyle/>
          <a:p>
            <a:pPr algn="ctr" eaLnBrk="1" hangingPunct="1"/>
            <a:r>
              <a:rPr lang="en-US" sz="3600" dirty="0" smtClean="0"/>
              <a:t/>
            </a:r>
            <a:br>
              <a:rPr lang="en-US" sz="3600" dirty="0" smtClean="0"/>
            </a:br>
            <a:r>
              <a:rPr lang="en-US" sz="3600" dirty="0" smtClean="0"/>
              <a:t/>
            </a:r>
            <a:br>
              <a:rPr lang="en-US" sz="3600" dirty="0" smtClean="0"/>
            </a:br>
            <a:r>
              <a:rPr lang="en-US" sz="3600" dirty="0" smtClean="0"/>
              <a:t> Up to the Challenge; </a:t>
            </a:r>
            <a:br>
              <a:rPr lang="en-US" sz="3600" dirty="0" smtClean="0"/>
            </a:br>
            <a:r>
              <a:rPr lang="en-US" sz="3600" dirty="0" smtClean="0"/>
              <a:t>Libraries Successfully Serving Job Seekers</a:t>
            </a:r>
            <a:endParaRPr lang="en-US" sz="1400" dirty="0" smtClean="0"/>
          </a:p>
        </p:txBody>
      </p:sp>
      <p:sp>
        <p:nvSpPr>
          <p:cNvPr id="3076" name="Rectangle 3"/>
          <p:cNvSpPr>
            <a:spLocks noGrp="1" noChangeArrowheads="1"/>
          </p:cNvSpPr>
          <p:nvPr>
            <p:ph type="subTitle" idx="1"/>
          </p:nvPr>
        </p:nvSpPr>
        <p:spPr/>
        <p:txBody>
          <a:bodyPr/>
          <a:lstStyle/>
          <a:p>
            <a:pPr eaLnBrk="1" hangingPunct="1">
              <a:lnSpc>
                <a:spcPct val="80000"/>
              </a:lnSpc>
            </a:pPr>
            <a:r>
              <a:rPr lang="en-US" sz="1400" dirty="0" smtClean="0"/>
              <a:t>                                 </a:t>
            </a:r>
          </a:p>
          <a:p>
            <a:pPr eaLnBrk="1" hangingPunct="1">
              <a:lnSpc>
                <a:spcPct val="80000"/>
              </a:lnSpc>
            </a:pPr>
            <a:r>
              <a:rPr lang="en-US" sz="1400" dirty="0" smtClean="0"/>
              <a:t>                                		</a:t>
            </a:r>
            <a:r>
              <a:rPr lang="en-US" sz="1200" dirty="0" smtClean="0"/>
              <a:t>Presented by</a:t>
            </a:r>
            <a:endParaRPr lang="en-US" sz="1400" dirty="0" smtClean="0"/>
          </a:p>
          <a:p>
            <a:pPr eaLnBrk="1" hangingPunct="1">
              <a:lnSpc>
                <a:spcPct val="80000"/>
              </a:lnSpc>
            </a:pPr>
            <a:r>
              <a:rPr lang="en-US" sz="1400" dirty="0" smtClean="0"/>
              <a:t>				</a:t>
            </a:r>
            <a:r>
              <a:rPr lang="en-US" sz="2000" dirty="0" smtClean="0"/>
              <a:t>Rebecca Mazin</a:t>
            </a:r>
          </a:p>
          <a:p>
            <a:pPr eaLnBrk="1" hangingPunct="1">
              <a:lnSpc>
                <a:spcPct val="80000"/>
              </a:lnSpc>
            </a:pPr>
            <a:r>
              <a:rPr lang="en-US" sz="2000" dirty="0" smtClean="0"/>
              <a:t>                                          </a:t>
            </a:r>
            <a:r>
              <a:rPr lang="en-US" sz="1600" dirty="0" smtClean="0"/>
              <a:t>May 13, 2011</a:t>
            </a:r>
          </a:p>
          <a:p>
            <a:pPr algn="ctr" eaLnBrk="1" hangingPunct="1">
              <a:lnSpc>
                <a:spcPct val="80000"/>
              </a:lnSpc>
            </a:pPr>
            <a:r>
              <a:rPr lang="en-US" sz="1400" dirty="0" smtClean="0"/>
              <a:t>                              </a:t>
            </a:r>
          </a:p>
          <a:p>
            <a:pPr algn="ctr" eaLnBrk="1" hangingPunct="1">
              <a:lnSpc>
                <a:spcPct val="80000"/>
              </a:lnSpc>
            </a:pPr>
            <a:r>
              <a:rPr lang="en-US" sz="1200" dirty="0" smtClean="0"/>
              <a:t>		</a:t>
            </a:r>
          </a:p>
        </p:txBody>
      </p:sp>
      <p:pic>
        <p:nvPicPr>
          <p:cNvPr id="3077" name="Picture 16" descr="j0287002"/>
          <p:cNvPicPr>
            <a:picLocks noChangeAspect="1" noChangeArrowheads="1"/>
          </p:cNvPicPr>
          <p:nvPr/>
        </p:nvPicPr>
        <p:blipFill>
          <a:blip r:embed="rId3" cstate="print"/>
          <a:srcRect/>
          <a:stretch>
            <a:fillRect/>
          </a:stretch>
        </p:blipFill>
        <p:spPr bwMode="auto">
          <a:xfrm>
            <a:off x="1981200" y="2819400"/>
            <a:ext cx="2438400" cy="289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4800600"/>
            <a:ext cx="6364288" cy="566738"/>
          </a:xfrm>
        </p:spPr>
        <p:txBody>
          <a:bodyPr/>
          <a:lstStyle/>
          <a:p>
            <a:pPr algn="ctr"/>
            <a:r>
              <a:rPr lang="en-US" sz="3600" dirty="0" smtClean="0"/>
              <a:t>Chronological Resumes</a:t>
            </a:r>
            <a:endParaRPr lang="en-US" sz="3600" dirty="0"/>
          </a:p>
        </p:txBody>
      </p:sp>
      <p:pic>
        <p:nvPicPr>
          <p:cNvPr id="4098" name="Picture 2"/>
          <p:cNvPicPr>
            <a:picLocks noGrp="1" noChangeAspect="1" noChangeArrowheads="1"/>
          </p:cNvPicPr>
          <p:nvPr>
            <p:ph type="pic" idx="1"/>
          </p:nvPr>
        </p:nvPicPr>
        <p:blipFill>
          <a:blip r:embed="rId2" cstate="print"/>
          <a:srcRect t="21116" b="21116"/>
          <a:stretch>
            <a:fillRect/>
          </a:stretch>
        </p:blipFill>
        <p:spPr bwMode="auto">
          <a:prstGeom prst="rect">
            <a:avLst/>
          </a:prstGeom>
          <a:noFill/>
          <a:ln w="9525">
            <a:noFill/>
            <a:miter lim="800000"/>
            <a:headEnd/>
            <a:tailEnd/>
          </a:ln>
        </p:spPr>
      </p:pic>
      <p:sp>
        <p:nvSpPr>
          <p:cNvPr id="8" name="Text Placeholder 7"/>
          <p:cNvSpPr>
            <a:spLocks noGrp="1"/>
          </p:cNvSpPr>
          <p:nvPr>
            <p:ph type="body" sz="half" idx="2"/>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B5E38DF8-7755-43B4-9649-69D15C645A13}"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Functional Resumes</a:t>
            </a:r>
            <a:endParaRPr lang="en-US" sz="3600" dirty="0"/>
          </a:p>
        </p:txBody>
      </p:sp>
      <p:sp>
        <p:nvSpPr>
          <p:cNvPr id="4" name="Text Placeholder 3"/>
          <p:cNvSpPr>
            <a:spLocks noGrp="1"/>
          </p:cNvSpPr>
          <p:nvPr>
            <p:ph type="body" sz="half" idx="2"/>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B3C94D6D-E7C0-42E2-AE0B-E314C915B2BB}" type="slidenum">
              <a:rPr lang="en-US" smtClean="0"/>
              <a:pPr>
                <a:defRPr/>
              </a:pPr>
              <a:t>11</a:t>
            </a:fld>
            <a:endParaRPr lang="en-US"/>
          </a:p>
        </p:txBody>
      </p:sp>
      <p:pic>
        <p:nvPicPr>
          <p:cNvPr id="5122" name="Picture 2"/>
          <p:cNvPicPr>
            <a:picLocks noGrp="1" noChangeAspect="1" noChangeArrowheads="1"/>
          </p:cNvPicPr>
          <p:nvPr>
            <p:ph type="pic" idx="1"/>
          </p:nvPr>
        </p:nvPicPr>
        <p:blipFill>
          <a:blip r:embed="rId2" cstate="print"/>
          <a:srcRect t="1717" b="1717"/>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Resume Must Do List</a:t>
            </a:r>
            <a:endParaRPr lang="en-US" dirty="0"/>
          </a:p>
        </p:txBody>
      </p:sp>
      <p:sp>
        <p:nvSpPr>
          <p:cNvPr id="7" name="Content Placeholder 6"/>
          <p:cNvSpPr>
            <a:spLocks noGrp="1"/>
          </p:cNvSpPr>
          <p:nvPr>
            <p:ph idx="1"/>
          </p:nvPr>
        </p:nvSpPr>
        <p:spPr/>
        <p:txBody>
          <a:bodyPr/>
          <a:lstStyle/>
          <a:p>
            <a:r>
              <a:rPr lang="en-US" dirty="0" smtClean="0"/>
              <a:t>Edit, edit and edit again. </a:t>
            </a:r>
          </a:p>
          <a:p>
            <a:r>
              <a:rPr lang="en-US" dirty="0" smtClean="0"/>
              <a:t>Proof read, proof read and proof read some more.</a:t>
            </a:r>
          </a:p>
          <a:p>
            <a:r>
              <a:rPr lang="en-US" dirty="0" smtClean="0"/>
              <a:t>Be prepared with more than one resume. </a:t>
            </a:r>
          </a:p>
          <a:p>
            <a:endParaRPr lang="en-US" dirty="0"/>
          </a:p>
        </p:txBody>
      </p:sp>
      <p:sp>
        <p:nvSpPr>
          <p:cNvPr id="5" name="Slide Number Placeholder 4"/>
          <p:cNvSpPr>
            <a:spLocks noGrp="1"/>
          </p:cNvSpPr>
          <p:nvPr>
            <p:ph type="sldNum" sz="quarter" idx="12"/>
          </p:nvPr>
        </p:nvSpPr>
        <p:spPr/>
        <p:txBody>
          <a:bodyPr/>
          <a:lstStyle/>
          <a:p>
            <a:pPr>
              <a:defRPr/>
            </a:pPr>
            <a:fld id="{B3C94D6D-E7C0-42E2-AE0B-E314C915B2BB}"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Resume Musts</a:t>
            </a:r>
            <a:endParaRPr lang="en-US" dirty="0"/>
          </a:p>
        </p:txBody>
      </p:sp>
      <p:sp>
        <p:nvSpPr>
          <p:cNvPr id="3" name="Content Placeholder 2"/>
          <p:cNvSpPr>
            <a:spLocks noGrp="1"/>
          </p:cNvSpPr>
          <p:nvPr>
            <p:ph idx="1"/>
          </p:nvPr>
        </p:nvSpPr>
        <p:spPr/>
        <p:txBody>
          <a:bodyPr/>
          <a:lstStyle/>
          <a:p>
            <a:r>
              <a:rPr lang="en-US" dirty="0" smtClean="0"/>
              <a:t>Include quantifiable results.</a:t>
            </a:r>
          </a:p>
          <a:p>
            <a:r>
              <a:rPr lang="en-US" dirty="0" smtClean="0"/>
              <a:t>Match keywords to type of job and/or opening. </a:t>
            </a:r>
            <a:endParaRPr lang="en-US" dirty="0"/>
          </a:p>
        </p:txBody>
      </p:sp>
      <p:sp>
        <p:nvSpPr>
          <p:cNvPr id="4" name="Slide Number Placeholder 3"/>
          <p:cNvSpPr>
            <a:spLocks noGrp="1"/>
          </p:cNvSpPr>
          <p:nvPr>
            <p:ph type="sldNum" sz="quarter" idx="12"/>
          </p:nvPr>
        </p:nvSpPr>
        <p:spPr/>
        <p:txBody>
          <a:bodyPr/>
          <a:lstStyle/>
          <a:p>
            <a:pPr>
              <a:defRPr/>
            </a:pPr>
            <a:fld id="{E734DE42-2EB7-4577-BF82-274CB6505EF0}"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the Hiring Manager’s Life Easier</a:t>
            </a:r>
            <a:endParaRPr lang="en-US" dirty="0"/>
          </a:p>
        </p:txBody>
      </p:sp>
      <p:sp>
        <p:nvSpPr>
          <p:cNvPr id="3" name="Content Placeholder 2"/>
          <p:cNvSpPr>
            <a:spLocks noGrp="1"/>
          </p:cNvSpPr>
          <p:nvPr>
            <p:ph idx="1"/>
          </p:nvPr>
        </p:nvSpPr>
        <p:spPr/>
        <p:txBody>
          <a:bodyPr/>
          <a:lstStyle/>
          <a:p>
            <a:r>
              <a:rPr lang="en-US" dirty="0" smtClean="0"/>
              <a:t>Clearly label a resume with name and date.</a:t>
            </a:r>
          </a:p>
          <a:p>
            <a:r>
              <a:rPr lang="en-US" dirty="0" smtClean="0"/>
              <a:t>Follow directions for submission.</a:t>
            </a:r>
          </a:p>
          <a:p>
            <a:r>
              <a:rPr lang="en-US" dirty="0" smtClean="0"/>
              <a:t>One page whenever possible. </a:t>
            </a:r>
            <a:endParaRPr lang="en-US" dirty="0"/>
          </a:p>
        </p:txBody>
      </p:sp>
      <p:sp>
        <p:nvSpPr>
          <p:cNvPr id="4" name="Slide Number Placeholder 3"/>
          <p:cNvSpPr>
            <a:spLocks noGrp="1"/>
          </p:cNvSpPr>
          <p:nvPr>
            <p:ph type="sldNum" sz="quarter" idx="12"/>
          </p:nvPr>
        </p:nvSpPr>
        <p:spPr/>
        <p:txBody>
          <a:bodyPr/>
          <a:lstStyle/>
          <a:p>
            <a:pPr>
              <a:defRPr/>
            </a:pPr>
            <a:fld id="{E734DE42-2EB7-4577-BF82-274CB6505EF0}"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Resume </a:t>
            </a:r>
            <a:r>
              <a:rPr lang="en-US" dirty="0" err="1" smtClean="0"/>
              <a:t>Dont’s</a:t>
            </a:r>
            <a:endParaRPr lang="en-US" dirty="0"/>
          </a:p>
        </p:txBody>
      </p:sp>
      <p:sp>
        <p:nvSpPr>
          <p:cNvPr id="3" name="Content Placeholder 2"/>
          <p:cNvSpPr>
            <a:spLocks noGrp="1"/>
          </p:cNvSpPr>
          <p:nvPr>
            <p:ph idx="1"/>
          </p:nvPr>
        </p:nvSpPr>
        <p:spPr/>
        <p:txBody>
          <a:bodyPr/>
          <a:lstStyle/>
          <a:p>
            <a:r>
              <a:rPr lang="en-US" dirty="0" smtClean="0"/>
              <a:t>Jargon and job specific abbreviations.</a:t>
            </a:r>
          </a:p>
          <a:p>
            <a:r>
              <a:rPr lang="en-US" dirty="0" smtClean="0"/>
              <a:t>Repetition and inconsistencies.</a:t>
            </a:r>
          </a:p>
          <a:p>
            <a:r>
              <a:rPr lang="en-US" dirty="0" smtClean="0"/>
              <a:t>References furnished upon request. </a:t>
            </a:r>
          </a:p>
          <a:p>
            <a:r>
              <a:rPr lang="en-US" dirty="0" smtClean="0"/>
              <a:t>Fancy formats. </a:t>
            </a:r>
          </a:p>
          <a:p>
            <a:endParaRPr lang="en-US" dirty="0"/>
          </a:p>
        </p:txBody>
      </p:sp>
      <p:sp>
        <p:nvSpPr>
          <p:cNvPr id="4" name="Slide Number Placeholder 3"/>
          <p:cNvSpPr>
            <a:spLocks noGrp="1"/>
          </p:cNvSpPr>
          <p:nvPr>
            <p:ph type="sldNum" sz="quarter" idx="12"/>
          </p:nvPr>
        </p:nvSpPr>
        <p:spPr/>
        <p:txBody>
          <a:bodyPr/>
          <a:lstStyle/>
          <a:p>
            <a:pPr>
              <a:defRPr/>
            </a:pPr>
            <a:fld id="{E734DE42-2EB7-4577-BF82-274CB6505EF0}"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Online Job Applications</a:t>
            </a:r>
            <a:endParaRPr lang="en-US" dirty="0"/>
          </a:p>
        </p:txBody>
      </p:sp>
      <p:sp>
        <p:nvSpPr>
          <p:cNvPr id="4" name="Slide Number Placeholder 3"/>
          <p:cNvSpPr>
            <a:spLocks noGrp="1"/>
          </p:cNvSpPr>
          <p:nvPr>
            <p:ph type="sldNum" sz="quarter" idx="12"/>
          </p:nvPr>
        </p:nvSpPr>
        <p:spPr/>
        <p:txBody>
          <a:bodyPr/>
          <a:lstStyle/>
          <a:p>
            <a:pPr>
              <a:defRPr/>
            </a:pPr>
            <a:fld id="{E734DE42-2EB7-4577-BF82-274CB6505EF0}"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4675" y="304801"/>
            <a:ext cx="8001000" cy="762000"/>
          </a:xfrm>
        </p:spPr>
        <p:txBody>
          <a:bodyPr/>
          <a:lstStyle/>
          <a:p>
            <a:endParaRPr lang="en-US" dirty="0"/>
          </a:p>
        </p:txBody>
      </p:sp>
      <p:sp>
        <p:nvSpPr>
          <p:cNvPr id="3" name="Slide Number Placeholder 2"/>
          <p:cNvSpPr>
            <a:spLocks noGrp="1"/>
          </p:cNvSpPr>
          <p:nvPr>
            <p:ph type="sldNum" sz="quarter" idx="12"/>
          </p:nvPr>
        </p:nvSpPr>
        <p:spPr/>
        <p:txBody>
          <a:bodyPr/>
          <a:lstStyle/>
          <a:p>
            <a:pPr>
              <a:defRPr/>
            </a:pPr>
            <a:fld id="{B5E38DF8-7755-43B4-9649-69D15C645A13}" type="slidenum">
              <a:rPr lang="en-US" smtClean="0"/>
              <a:pPr>
                <a:defRPr/>
              </a:pPr>
              <a:t>17</a:t>
            </a:fld>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1295400" y="914400"/>
            <a:ext cx="6324599" cy="444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Online Applications</a:t>
            </a:r>
            <a:endParaRPr lang="en-US" dirty="0"/>
          </a:p>
        </p:txBody>
      </p:sp>
      <p:sp>
        <p:nvSpPr>
          <p:cNvPr id="6" name="Content Placeholder 5"/>
          <p:cNvSpPr>
            <a:spLocks noGrp="1"/>
          </p:cNvSpPr>
          <p:nvPr>
            <p:ph idx="1"/>
          </p:nvPr>
        </p:nvSpPr>
        <p:spPr/>
        <p:txBody>
          <a:bodyPr/>
          <a:lstStyle/>
          <a:p>
            <a:r>
              <a:rPr lang="en-US" dirty="0" smtClean="0"/>
              <a:t>User should have information handy.</a:t>
            </a:r>
          </a:p>
          <a:p>
            <a:r>
              <a:rPr lang="en-US" dirty="0" smtClean="0"/>
              <a:t>Typically take a minimum of 45 minutes.</a:t>
            </a:r>
          </a:p>
          <a:p>
            <a:r>
              <a:rPr lang="en-US" dirty="0" smtClean="0"/>
              <a:t>Can include math tests, customer service and honesty questions. </a:t>
            </a:r>
            <a:endParaRPr lang="en-US" dirty="0"/>
          </a:p>
        </p:txBody>
      </p:sp>
      <p:sp>
        <p:nvSpPr>
          <p:cNvPr id="4" name="Slide Number Placeholder 3"/>
          <p:cNvSpPr>
            <a:spLocks noGrp="1"/>
          </p:cNvSpPr>
          <p:nvPr>
            <p:ph type="sldNum" sz="quarter" idx="12"/>
          </p:nvPr>
        </p:nvSpPr>
        <p:spPr/>
        <p:txBody>
          <a:bodyPr/>
          <a:lstStyle/>
          <a:p>
            <a:pPr>
              <a:defRPr/>
            </a:pPr>
            <a:fld id="{E734DE42-2EB7-4577-BF82-274CB6505EF0}"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mtClean="0"/>
              <a:t/>
            </a:r>
            <a:br>
              <a:rPr lang="en-US" smtClean="0"/>
            </a:br>
            <a:r>
              <a:rPr lang="en-US" dirty="0" smtClean="0"/>
              <a:t/>
            </a:r>
            <a:br>
              <a:rPr lang="en-US" dirty="0" smtClean="0"/>
            </a:br>
            <a:r>
              <a:rPr lang="en-US" dirty="0" smtClean="0"/>
              <a:t>Online Applications</a:t>
            </a:r>
            <a:endParaRPr lang="en-US" dirty="0"/>
          </a:p>
        </p:txBody>
      </p:sp>
      <p:sp>
        <p:nvSpPr>
          <p:cNvPr id="3" name="Content Placeholder 2"/>
          <p:cNvSpPr>
            <a:spLocks noGrp="1"/>
          </p:cNvSpPr>
          <p:nvPr>
            <p:ph idx="1"/>
          </p:nvPr>
        </p:nvSpPr>
        <p:spPr/>
        <p:txBody>
          <a:bodyPr/>
          <a:lstStyle/>
          <a:p>
            <a:r>
              <a:rPr lang="en-US" dirty="0" smtClean="0"/>
              <a:t>Follow up with phone call.</a:t>
            </a:r>
          </a:p>
          <a:p>
            <a:r>
              <a:rPr lang="en-US" dirty="0" smtClean="0"/>
              <a:t>Follow up in person. </a:t>
            </a:r>
            <a:endParaRPr lang="en-US" dirty="0"/>
          </a:p>
        </p:txBody>
      </p:sp>
      <p:sp>
        <p:nvSpPr>
          <p:cNvPr id="4" name="Slide Number Placeholder 3"/>
          <p:cNvSpPr>
            <a:spLocks noGrp="1"/>
          </p:cNvSpPr>
          <p:nvPr>
            <p:ph type="sldNum" sz="quarter" idx="12"/>
          </p:nvPr>
        </p:nvSpPr>
        <p:spPr/>
        <p:txBody>
          <a:bodyPr/>
          <a:lstStyle/>
          <a:p>
            <a:pPr>
              <a:defRPr/>
            </a:pPr>
            <a:fld id="{E734DE42-2EB7-4577-BF82-274CB6505EF0}"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The Job Market</a:t>
            </a:r>
            <a:endParaRPr lang="en-US" dirty="0"/>
          </a:p>
        </p:txBody>
      </p:sp>
      <p:sp>
        <p:nvSpPr>
          <p:cNvPr id="7" name="Subtitle 6"/>
          <p:cNvSpPr>
            <a:spLocks noGrp="1"/>
          </p:cNvSpPr>
          <p:nvPr>
            <p:ph type="subTitle" idx="1"/>
          </p:nvPr>
        </p:nvSpPr>
        <p:spPr>
          <a:xfrm>
            <a:off x="0" y="3429000"/>
            <a:ext cx="9144000" cy="1600200"/>
          </a:xfrm>
        </p:spPr>
        <p:txBody>
          <a:bodyPr/>
          <a:lstStyle/>
          <a:p>
            <a:r>
              <a:rPr lang="en-US" dirty="0" smtClean="0"/>
              <a:t>Job openings are growing. </a:t>
            </a:r>
          </a:p>
          <a:p>
            <a:r>
              <a:rPr lang="en-US" dirty="0" smtClean="0"/>
              <a:t>There are still more candidates than jobs.</a:t>
            </a:r>
          </a:p>
          <a:p>
            <a:r>
              <a:rPr lang="en-US" dirty="0" smtClean="0"/>
              <a:t>Employers prefer to hire people who are working.</a:t>
            </a:r>
            <a:endParaRPr lang="en-US" dirty="0"/>
          </a:p>
        </p:txBody>
      </p:sp>
      <p:sp>
        <p:nvSpPr>
          <p:cNvPr id="4" name="Slide Number Placeholder 3"/>
          <p:cNvSpPr>
            <a:spLocks noGrp="1"/>
          </p:cNvSpPr>
          <p:nvPr>
            <p:ph type="sldNum" sz="quarter" idx="12"/>
          </p:nvPr>
        </p:nvSpPr>
        <p:spPr/>
        <p:txBody>
          <a:bodyPr/>
          <a:lstStyle/>
          <a:p>
            <a:pPr>
              <a:defRPr/>
            </a:pPr>
            <a:fld id="{E734DE42-2EB7-4577-BF82-274CB6505EF0}"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Job Openings Online</a:t>
            </a:r>
            <a:endParaRPr lang="en-US" dirty="0"/>
          </a:p>
        </p:txBody>
      </p:sp>
      <p:sp>
        <p:nvSpPr>
          <p:cNvPr id="3" name="Content Placeholder 2"/>
          <p:cNvSpPr>
            <a:spLocks noGrp="1"/>
          </p:cNvSpPr>
          <p:nvPr>
            <p:ph idx="1"/>
          </p:nvPr>
        </p:nvSpPr>
        <p:spPr/>
        <p:txBody>
          <a:bodyPr/>
          <a:lstStyle/>
          <a:p>
            <a:r>
              <a:rPr lang="en-US" dirty="0" smtClean="0"/>
              <a:t>The big boards.</a:t>
            </a:r>
          </a:p>
          <a:p>
            <a:r>
              <a:rPr lang="en-US" dirty="0" smtClean="0"/>
              <a:t>Go local.</a:t>
            </a:r>
          </a:p>
          <a:p>
            <a:r>
              <a:rPr lang="en-US" dirty="0" smtClean="0"/>
              <a:t>Niche sites.</a:t>
            </a:r>
          </a:p>
          <a:p>
            <a:r>
              <a:rPr lang="en-US" dirty="0" smtClean="0"/>
              <a:t>Company web sites. </a:t>
            </a:r>
            <a:endParaRPr lang="en-US" dirty="0"/>
          </a:p>
        </p:txBody>
      </p:sp>
      <p:sp>
        <p:nvSpPr>
          <p:cNvPr id="4" name="Slide Number Placeholder 3"/>
          <p:cNvSpPr>
            <a:spLocks noGrp="1"/>
          </p:cNvSpPr>
          <p:nvPr>
            <p:ph type="sldNum" sz="quarter" idx="12"/>
          </p:nvPr>
        </p:nvSpPr>
        <p:spPr/>
        <p:txBody>
          <a:bodyPr/>
          <a:lstStyle/>
          <a:p>
            <a:pPr>
              <a:defRPr/>
            </a:pPr>
            <a:fld id="{E734DE42-2EB7-4577-BF82-274CB6505EF0}"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Jumbo Job Sites</a:t>
            </a:r>
            <a:endParaRPr lang="en-US" dirty="0"/>
          </a:p>
        </p:txBody>
      </p:sp>
      <p:sp>
        <p:nvSpPr>
          <p:cNvPr id="4" name="Slide Number Placeholder 3"/>
          <p:cNvSpPr>
            <a:spLocks noGrp="1"/>
          </p:cNvSpPr>
          <p:nvPr>
            <p:ph type="sldNum" sz="quarter" idx="12"/>
          </p:nvPr>
        </p:nvSpPr>
        <p:spPr/>
        <p:txBody>
          <a:bodyPr/>
          <a:lstStyle/>
          <a:p>
            <a:pPr>
              <a:defRPr/>
            </a:pPr>
            <a:fld id="{E734DE42-2EB7-4577-BF82-274CB6505EF0}" type="slidenum">
              <a:rPr lang="en-US" smtClean="0"/>
              <a:pPr>
                <a:defRPr/>
              </a:pPr>
              <a:t>21</a:t>
            </a:fld>
            <a:endParaRPr lang="en-US"/>
          </a:p>
        </p:txBody>
      </p:sp>
      <p:pic>
        <p:nvPicPr>
          <p:cNvPr id="9218" name="Picture 2"/>
          <p:cNvPicPr>
            <a:picLocks noGrp="1" noChangeAspect="1" noChangeArrowheads="1"/>
          </p:cNvPicPr>
          <p:nvPr>
            <p:ph idx="1"/>
          </p:nvPr>
        </p:nvPicPr>
        <p:blipFill>
          <a:blip r:embed="rId2" cstate="print"/>
          <a:srcRect/>
          <a:stretch>
            <a:fillRect/>
          </a:stretch>
        </p:blipFill>
        <p:spPr bwMode="auto">
          <a:xfrm>
            <a:off x="2590800" y="1905000"/>
            <a:ext cx="42672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Local</a:t>
            </a:r>
            <a:endParaRPr lang="en-US" dirty="0"/>
          </a:p>
        </p:txBody>
      </p:sp>
      <p:sp>
        <p:nvSpPr>
          <p:cNvPr id="3" name="Content Placeholder 2"/>
          <p:cNvSpPr>
            <a:spLocks noGrp="1"/>
          </p:cNvSpPr>
          <p:nvPr>
            <p:ph idx="1"/>
          </p:nvPr>
        </p:nvSpPr>
        <p:spPr/>
        <p:txBody>
          <a:bodyPr/>
          <a:lstStyle/>
          <a:p>
            <a:r>
              <a:rPr lang="en-US" dirty="0" smtClean="0"/>
              <a:t>Add regional keywords.</a:t>
            </a:r>
          </a:p>
          <a:p>
            <a:r>
              <a:rPr lang="en-US" dirty="0" smtClean="0"/>
              <a:t>Newspapers.</a:t>
            </a:r>
          </a:p>
          <a:p>
            <a:r>
              <a:rPr lang="en-US" dirty="0" smtClean="0"/>
              <a:t>Patch and other neighborhood online news sites.</a:t>
            </a:r>
          </a:p>
          <a:p>
            <a:r>
              <a:rPr lang="en-US" dirty="0" smtClean="0"/>
              <a:t>www.Craigslist .org</a:t>
            </a:r>
          </a:p>
          <a:p>
            <a:endParaRPr lang="en-US" dirty="0"/>
          </a:p>
        </p:txBody>
      </p:sp>
      <p:sp>
        <p:nvSpPr>
          <p:cNvPr id="4" name="Slide Number Placeholder 3"/>
          <p:cNvSpPr>
            <a:spLocks noGrp="1"/>
          </p:cNvSpPr>
          <p:nvPr>
            <p:ph type="sldNum" sz="quarter" idx="12"/>
          </p:nvPr>
        </p:nvSpPr>
        <p:spPr/>
        <p:txBody>
          <a:bodyPr/>
          <a:lstStyle/>
          <a:p>
            <a:pPr>
              <a:defRPr/>
            </a:pPr>
            <a:fld id="{E734DE42-2EB7-4577-BF82-274CB6505EF0}"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Craigslist Tips</a:t>
            </a:r>
            <a:endParaRPr lang="en-US" dirty="0"/>
          </a:p>
        </p:txBody>
      </p:sp>
      <p:sp>
        <p:nvSpPr>
          <p:cNvPr id="3" name="Content Placeholder 2"/>
          <p:cNvSpPr>
            <a:spLocks noGrp="1"/>
          </p:cNvSpPr>
          <p:nvPr>
            <p:ph idx="1"/>
          </p:nvPr>
        </p:nvSpPr>
        <p:spPr/>
        <p:txBody>
          <a:bodyPr/>
          <a:lstStyle/>
          <a:p>
            <a:r>
              <a:rPr lang="en-US" dirty="0" smtClean="0"/>
              <a:t>Identify the company.</a:t>
            </a:r>
          </a:p>
          <a:p>
            <a:r>
              <a:rPr lang="en-US" dirty="0" smtClean="0"/>
              <a:t>Cut and paste email </a:t>
            </a:r>
            <a:r>
              <a:rPr lang="en-US" dirty="0" err="1" smtClean="0"/>
              <a:t>adress</a:t>
            </a:r>
            <a:r>
              <a:rPr lang="en-US" dirty="0" smtClean="0"/>
              <a:t>.</a:t>
            </a:r>
          </a:p>
          <a:p>
            <a:r>
              <a:rPr lang="en-US" dirty="0" smtClean="0"/>
              <a:t>Keep track of progress.</a:t>
            </a:r>
          </a:p>
          <a:p>
            <a:r>
              <a:rPr lang="en-US" dirty="0" smtClean="0"/>
              <a:t>If it looks too good to be true, it probably is.</a:t>
            </a:r>
          </a:p>
        </p:txBody>
      </p:sp>
      <p:sp>
        <p:nvSpPr>
          <p:cNvPr id="4" name="Slide Number Placeholder 3"/>
          <p:cNvSpPr>
            <a:spLocks noGrp="1"/>
          </p:cNvSpPr>
          <p:nvPr>
            <p:ph type="sldNum" sz="quarter" idx="12"/>
          </p:nvPr>
        </p:nvSpPr>
        <p:spPr/>
        <p:txBody>
          <a:bodyPr/>
          <a:lstStyle/>
          <a:p>
            <a:pPr>
              <a:defRPr/>
            </a:pPr>
            <a:fld id="{E734DE42-2EB7-4577-BF82-274CB6505EF0}"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the Right Niche Site</a:t>
            </a:r>
            <a:endParaRPr lang="en-US" dirty="0"/>
          </a:p>
        </p:txBody>
      </p:sp>
      <p:sp>
        <p:nvSpPr>
          <p:cNvPr id="3" name="Content Placeholder 2"/>
          <p:cNvSpPr>
            <a:spLocks noGrp="1"/>
          </p:cNvSpPr>
          <p:nvPr>
            <p:ph idx="1"/>
          </p:nvPr>
        </p:nvSpPr>
        <p:spPr/>
        <p:txBody>
          <a:bodyPr/>
          <a:lstStyle/>
          <a:p>
            <a:r>
              <a:rPr lang="en-US" dirty="0" smtClean="0"/>
              <a:t>By industry.</a:t>
            </a:r>
          </a:p>
          <a:p>
            <a:r>
              <a:rPr lang="en-US" dirty="0" smtClean="0"/>
              <a:t>Job type.</a:t>
            </a:r>
          </a:p>
          <a:p>
            <a:r>
              <a:rPr lang="en-US" dirty="0" smtClean="0"/>
              <a:t>Professional organizations.</a:t>
            </a:r>
          </a:p>
          <a:p>
            <a:r>
              <a:rPr lang="en-US" dirty="0" smtClean="0"/>
              <a:t>College alumni. </a:t>
            </a:r>
            <a:endParaRPr lang="en-US" dirty="0"/>
          </a:p>
        </p:txBody>
      </p:sp>
      <p:sp>
        <p:nvSpPr>
          <p:cNvPr id="4" name="Slide Number Placeholder 3"/>
          <p:cNvSpPr>
            <a:spLocks noGrp="1"/>
          </p:cNvSpPr>
          <p:nvPr>
            <p:ph type="sldNum" sz="quarter" idx="12"/>
          </p:nvPr>
        </p:nvSpPr>
        <p:spPr/>
        <p:txBody>
          <a:bodyPr/>
          <a:lstStyle/>
          <a:p>
            <a:pPr>
              <a:defRPr/>
            </a:pPr>
            <a:fld id="{E734DE42-2EB7-4577-BF82-274CB6505EF0}"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5ECC614-E238-42C7-AF0F-A3944909956D}" type="slidenum">
              <a:rPr lang="en-US"/>
              <a:pPr/>
              <a:t>25</a:t>
            </a:fld>
            <a:endParaRPr lang="en-US"/>
          </a:p>
        </p:txBody>
      </p:sp>
      <p:sp>
        <p:nvSpPr>
          <p:cNvPr id="203778" name="Rectangle 2"/>
          <p:cNvSpPr>
            <a:spLocks noGrp="1" noChangeArrowheads="1"/>
          </p:cNvSpPr>
          <p:nvPr>
            <p:ph type="title"/>
          </p:nvPr>
        </p:nvSpPr>
        <p:spPr/>
        <p:txBody>
          <a:bodyPr/>
          <a:lstStyle/>
          <a:p>
            <a:r>
              <a:rPr lang="en-US" dirty="0" smtClean="0"/>
              <a:t>Company </a:t>
            </a:r>
            <a:r>
              <a:rPr lang="en-US" dirty="0"/>
              <a:t>Web </a:t>
            </a:r>
            <a:r>
              <a:rPr lang="en-US" dirty="0" smtClean="0"/>
              <a:t>Sites</a:t>
            </a:r>
            <a:endParaRPr lang="en-US" dirty="0"/>
          </a:p>
        </p:txBody>
      </p:sp>
      <p:sp>
        <p:nvSpPr>
          <p:cNvPr id="203779" name="Rectangle 3"/>
          <p:cNvSpPr>
            <a:spLocks noGrp="1" noChangeArrowheads="1"/>
          </p:cNvSpPr>
          <p:nvPr>
            <p:ph type="body" idx="1"/>
          </p:nvPr>
        </p:nvSpPr>
        <p:spPr/>
        <p:txBody>
          <a:bodyPr/>
          <a:lstStyle/>
          <a:p>
            <a:endParaRPr lang="en-US" sz="2900" dirty="0"/>
          </a:p>
          <a:p>
            <a:r>
              <a:rPr lang="en-US" sz="2900" dirty="0" smtClean="0"/>
              <a:t>Look for available jobs.</a:t>
            </a:r>
            <a:endParaRPr lang="en-US" sz="2900" dirty="0"/>
          </a:p>
          <a:p>
            <a:r>
              <a:rPr lang="en-US" sz="2900" dirty="0"/>
              <a:t>What do articles, blogs say about working for </a:t>
            </a:r>
            <a:r>
              <a:rPr lang="en-US" sz="2900" dirty="0" smtClean="0"/>
              <a:t>the company?</a:t>
            </a:r>
            <a:endParaRPr lang="en-US" sz="2900" dirty="0"/>
          </a:p>
          <a:p>
            <a:r>
              <a:rPr lang="en-US" sz="2900" dirty="0" smtClean="0"/>
              <a:t>Check Twitter </a:t>
            </a:r>
            <a:r>
              <a:rPr lang="en-US" sz="2900" dirty="0"/>
              <a:t>and </a:t>
            </a:r>
            <a:r>
              <a:rPr lang="en-US" sz="2900" dirty="0" err="1"/>
              <a:t>Facebook</a:t>
            </a:r>
            <a:r>
              <a:rPr lang="en-US" sz="2900" dirty="0"/>
              <a:t> links.</a:t>
            </a:r>
          </a:p>
          <a:p>
            <a:pPr>
              <a:buNone/>
            </a:pPr>
            <a:endParaRPr lang="en-US" sz="2900" dirty="0"/>
          </a:p>
          <a:p>
            <a:endParaRPr lang="en-US" sz="29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41B8050-9B4F-41BC-8F91-E92582A7EA4A}" type="slidenum">
              <a:rPr lang="en-US"/>
              <a:pPr/>
              <a:t>26</a:t>
            </a:fld>
            <a:endParaRPr lang="en-US"/>
          </a:p>
        </p:txBody>
      </p:sp>
      <p:sp>
        <p:nvSpPr>
          <p:cNvPr id="157698" name="Rectangle 2"/>
          <p:cNvSpPr>
            <a:spLocks noGrp="1" noChangeArrowheads="1"/>
          </p:cNvSpPr>
          <p:nvPr>
            <p:ph type="title"/>
          </p:nvPr>
        </p:nvSpPr>
        <p:spPr/>
        <p:txBody>
          <a:bodyPr/>
          <a:lstStyle/>
          <a:p>
            <a:r>
              <a:rPr lang="en-US" sz="3600" dirty="0"/>
              <a:t/>
            </a:r>
            <a:br>
              <a:rPr lang="en-US" sz="3600" dirty="0"/>
            </a:br>
            <a:r>
              <a:rPr lang="en-US" sz="3600" dirty="0"/>
              <a:t>Find </a:t>
            </a:r>
            <a:r>
              <a:rPr lang="en-US" sz="3600" dirty="0" smtClean="0"/>
              <a:t>Employer </a:t>
            </a:r>
            <a:r>
              <a:rPr lang="en-US" sz="3600" dirty="0" err="1" smtClean="0"/>
              <a:t>Facebook</a:t>
            </a:r>
            <a:r>
              <a:rPr lang="en-US" sz="3600" dirty="0" smtClean="0"/>
              <a:t> Fan Pages</a:t>
            </a:r>
            <a:endParaRPr lang="en-US" sz="3600" dirty="0"/>
          </a:p>
        </p:txBody>
      </p:sp>
      <p:sp>
        <p:nvSpPr>
          <p:cNvPr id="157699" name="Rectangle 3"/>
          <p:cNvSpPr>
            <a:spLocks noGrp="1" noChangeArrowheads="1"/>
          </p:cNvSpPr>
          <p:nvPr>
            <p:ph type="body" idx="1"/>
          </p:nvPr>
        </p:nvSpPr>
        <p:spPr/>
        <p:txBody>
          <a:bodyPr/>
          <a:lstStyle/>
          <a:p>
            <a:pPr>
              <a:buFont typeface="Wingdings" pitchFamily="2" charset="2"/>
              <a:buNone/>
            </a:pPr>
            <a:endParaRPr lang="en-US" dirty="0"/>
          </a:p>
          <a:p>
            <a:r>
              <a:rPr lang="en-US" sz="3600" dirty="0"/>
              <a:t> Sears</a:t>
            </a:r>
          </a:p>
          <a:p>
            <a:r>
              <a:rPr lang="en-US" sz="3600" dirty="0"/>
              <a:t> </a:t>
            </a:r>
            <a:r>
              <a:rPr lang="en-US" sz="3600" dirty="0" smtClean="0"/>
              <a:t>Whole Foods Markets</a:t>
            </a:r>
            <a:endParaRPr lang="en-US" sz="3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Keywords </a:t>
            </a:r>
            <a:endParaRPr lang="en-US" dirty="0"/>
          </a:p>
        </p:txBody>
      </p:sp>
      <p:sp>
        <p:nvSpPr>
          <p:cNvPr id="4" name="Slide Number Placeholder 3"/>
          <p:cNvSpPr>
            <a:spLocks noGrp="1"/>
          </p:cNvSpPr>
          <p:nvPr>
            <p:ph type="sldNum" sz="quarter" idx="12"/>
          </p:nvPr>
        </p:nvSpPr>
        <p:spPr/>
        <p:txBody>
          <a:bodyPr/>
          <a:lstStyle/>
          <a:p>
            <a:pPr>
              <a:defRPr/>
            </a:pPr>
            <a:fld id="{E734DE42-2EB7-4577-BF82-274CB6505EF0}" type="slidenum">
              <a:rPr lang="en-US" smtClean="0"/>
              <a:pPr>
                <a:defRPr/>
              </a:pPr>
              <a:t>27</a:t>
            </a:fld>
            <a:endParaRPr lang="en-US"/>
          </a:p>
        </p:txBody>
      </p:sp>
      <p:pic>
        <p:nvPicPr>
          <p:cNvPr id="11266" name="Picture 2"/>
          <p:cNvPicPr>
            <a:picLocks noGrp="1" noChangeAspect="1" noChangeArrowheads="1"/>
          </p:cNvPicPr>
          <p:nvPr>
            <p:ph idx="1"/>
          </p:nvPr>
        </p:nvPicPr>
        <p:blipFill>
          <a:blip r:embed="rId2" cstate="print"/>
          <a:srcRect/>
          <a:stretch>
            <a:fillRect/>
          </a:stretch>
        </p:blipFill>
        <p:spPr bwMode="auto">
          <a:xfrm>
            <a:off x="990600" y="1905000"/>
            <a:ext cx="70866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MatchKeywords</a:t>
            </a:r>
            <a:endParaRPr lang="en-US" dirty="0"/>
          </a:p>
        </p:txBody>
      </p:sp>
      <p:sp>
        <p:nvSpPr>
          <p:cNvPr id="4" name="Slide Number Placeholder 3"/>
          <p:cNvSpPr>
            <a:spLocks noGrp="1"/>
          </p:cNvSpPr>
          <p:nvPr>
            <p:ph type="sldNum" sz="quarter" idx="12"/>
          </p:nvPr>
        </p:nvSpPr>
        <p:spPr/>
        <p:txBody>
          <a:bodyPr/>
          <a:lstStyle/>
          <a:p>
            <a:pPr>
              <a:defRPr/>
            </a:pPr>
            <a:fld id="{E734DE42-2EB7-4577-BF82-274CB6505EF0}" type="slidenum">
              <a:rPr lang="en-US" smtClean="0"/>
              <a:pPr>
                <a:defRPr/>
              </a:pPr>
              <a:t>28</a:t>
            </a:fld>
            <a:endParaRPr lang="en-US"/>
          </a:p>
        </p:txBody>
      </p:sp>
      <p:pic>
        <p:nvPicPr>
          <p:cNvPr id="12290" name="Picture 2"/>
          <p:cNvPicPr>
            <a:picLocks noGrp="1" noChangeAspect="1" noChangeArrowheads="1"/>
          </p:cNvPicPr>
          <p:nvPr>
            <p:ph idx="1"/>
          </p:nvPr>
        </p:nvPicPr>
        <p:blipFill>
          <a:blip r:embed="rId2" cstate="print"/>
          <a:srcRect/>
          <a:stretch>
            <a:fillRect/>
          </a:stretch>
        </p:blipFill>
        <p:spPr bwMode="auto">
          <a:xfrm>
            <a:off x="1447800" y="1981200"/>
            <a:ext cx="63246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4800600"/>
            <a:ext cx="6934200" cy="838200"/>
          </a:xfrm>
        </p:spPr>
        <p:txBody>
          <a:bodyPr/>
          <a:lstStyle/>
          <a:p>
            <a:pPr algn="ctr"/>
            <a:r>
              <a:rPr lang="en-US" sz="3600" dirty="0" smtClean="0"/>
              <a:t>Customize Cover Letters</a:t>
            </a:r>
            <a:endParaRPr lang="en-US" sz="3600" dirty="0"/>
          </a:p>
        </p:txBody>
      </p:sp>
      <p:sp>
        <p:nvSpPr>
          <p:cNvPr id="7" name="Text Placeholder 6"/>
          <p:cNvSpPr>
            <a:spLocks noGrp="1"/>
          </p:cNvSpPr>
          <p:nvPr>
            <p:ph type="body" sz="half" idx="2"/>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E734DE42-2EB7-4577-BF82-274CB6505EF0}" type="slidenum">
              <a:rPr lang="en-US" smtClean="0"/>
              <a:pPr>
                <a:defRPr/>
              </a:pPr>
              <a:t>29</a:t>
            </a:fld>
            <a:endParaRPr lang="en-US"/>
          </a:p>
        </p:txBody>
      </p:sp>
      <p:sp>
        <p:nvSpPr>
          <p:cNvPr id="8" name="Picture Placeholder 5"/>
          <p:cNvSpPr txBox="1">
            <a:spLocks/>
          </p:cNvSpPr>
          <p:nvPr/>
        </p:nvSpPr>
        <p:spPr bwMode="auto">
          <a:xfrm>
            <a:off x="1828800" y="609600"/>
            <a:ext cx="5486400" cy="4114800"/>
          </a:xfrm>
          <a:prstGeom prst="rect">
            <a:avLst/>
          </a:prstGeom>
          <a:noFill/>
          <a:ln w="9525">
            <a:noFill/>
            <a:miter lim="800000"/>
            <a:headEnd/>
            <a:tailEnd/>
          </a:ln>
        </p:spPr>
      </p:sp>
      <p:sp>
        <p:nvSpPr>
          <p:cNvPr id="9" name="Picture Placeholder 5"/>
          <p:cNvSpPr txBox="1">
            <a:spLocks/>
          </p:cNvSpPr>
          <p:nvPr/>
        </p:nvSpPr>
        <p:spPr bwMode="auto">
          <a:xfrm>
            <a:off x="1828800" y="609600"/>
            <a:ext cx="5486400" cy="4114800"/>
          </a:xfrm>
          <a:prstGeom prst="rect">
            <a:avLst/>
          </a:prstGeom>
          <a:noFill/>
          <a:ln w="9525">
            <a:noFill/>
            <a:miter lim="800000"/>
            <a:headEnd/>
            <a:tailEnd/>
          </a:ln>
        </p:spPr>
      </p:sp>
      <p:sp>
        <p:nvSpPr>
          <p:cNvPr id="13" name="Picture Placeholder 11"/>
          <p:cNvSpPr txBox="1">
            <a:spLocks/>
          </p:cNvSpPr>
          <p:nvPr/>
        </p:nvSpPr>
        <p:spPr bwMode="auto">
          <a:xfrm>
            <a:off x="1828800" y="609600"/>
            <a:ext cx="5486400" cy="4114800"/>
          </a:xfrm>
          <a:prstGeom prst="rect">
            <a:avLst/>
          </a:prstGeom>
          <a:noFill/>
          <a:ln w="9525">
            <a:noFill/>
            <a:miter lim="800000"/>
            <a:headEnd/>
            <a:tailEnd/>
          </a:ln>
        </p:spPr>
      </p:sp>
      <p:pic>
        <p:nvPicPr>
          <p:cNvPr id="14340" name="Picture 4"/>
          <p:cNvPicPr>
            <a:picLocks noGrp="1" noChangeAspect="1" noChangeArrowheads="1"/>
          </p:cNvPicPr>
          <p:nvPr>
            <p:ph type="pic" idx="1"/>
          </p:nvPr>
        </p:nvPicPr>
        <p:blipFill>
          <a:blip r:embed="rId2" cstate="print"/>
          <a:srcRect/>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Job Seeker Mindset</a:t>
            </a:r>
            <a:endParaRPr lang="en-US" dirty="0"/>
          </a:p>
        </p:txBody>
      </p:sp>
      <p:sp>
        <p:nvSpPr>
          <p:cNvPr id="4" name="Slide Number Placeholder 3"/>
          <p:cNvSpPr>
            <a:spLocks noGrp="1"/>
          </p:cNvSpPr>
          <p:nvPr>
            <p:ph type="sldNum" sz="quarter" idx="12"/>
          </p:nvPr>
        </p:nvSpPr>
        <p:spPr/>
        <p:txBody>
          <a:bodyPr/>
          <a:lstStyle/>
          <a:p>
            <a:pPr>
              <a:defRPr/>
            </a:pPr>
            <a:fld id="{E734DE42-2EB7-4577-BF82-274CB6505EF0}" type="slidenum">
              <a:rPr lang="en-US" smtClean="0"/>
              <a:pPr>
                <a:defRPr/>
              </a:pPr>
              <a:t>3</a:t>
            </a:fld>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524000" y="2057400"/>
            <a:ext cx="5943600" cy="3505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4800600"/>
            <a:ext cx="7620000" cy="1066800"/>
          </a:xfrm>
        </p:spPr>
        <p:txBody>
          <a:bodyPr/>
          <a:lstStyle/>
          <a:p>
            <a:pPr algn="ctr"/>
            <a:r>
              <a:rPr lang="en-US" sz="3600" dirty="0" smtClean="0"/>
              <a:t>Where do all the applications go?</a:t>
            </a:r>
            <a:endParaRPr lang="en-US" sz="3600" dirty="0"/>
          </a:p>
        </p:txBody>
      </p:sp>
      <p:pic>
        <p:nvPicPr>
          <p:cNvPr id="3074" name="Picture 2"/>
          <p:cNvPicPr>
            <a:picLocks noGrp="1" noChangeAspect="1" noChangeArrowheads="1"/>
          </p:cNvPicPr>
          <p:nvPr>
            <p:ph type="pic" idx="1"/>
          </p:nvPr>
        </p:nvPicPr>
        <p:blipFill>
          <a:blip r:embed="rId2" cstate="print"/>
          <a:srcRect l="10000" r="10000"/>
          <a:stretch>
            <a:fillRect/>
          </a:stretch>
        </p:blipFill>
        <p:spPr bwMode="auto">
          <a:xfrm>
            <a:off x="228600" y="381000"/>
            <a:ext cx="8001000" cy="4346575"/>
          </a:xfrm>
          <a:prstGeom prst="rect">
            <a:avLst/>
          </a:prstGeom>
          <a:noFill/>
          <a:ln w="9525">
            <a:noFill/>
            <a:miter lim="800000"/>
            <a:headEnd/>
            <a:tailEnd/>
          </a:ln>
        </p:spPr>
      </p:pic>
      <p:sp>
        <p:nvSpPr>
          <p:cNvPr id="6" name="Text Placeholder 5"/>
          <p:cNvSpPr>
            <a:spLocks noGrp="1"/>
          </p:cNvSpPr>
          <p:nvPr>
            <p:ph type="body" sz="half" idx="2"/>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B5E38DF8-7755-43B4-9649-69D15C645A13}"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How Are Most Employees Hired?	</a:t>
            </a:r>
            <a:endParaRPr lang="en-US" dirty="0"/>
          </a:p>
        </p:txBody>
      </p:sp>
      <p:sp>
        <p:nvSpPr>
          <p:cNvPr id="7" name="Subtitle 6"/>
          <p:cNvSpPr>
            <a:spLocks noGrp="1"/>
          </p:cNvSpPr>
          <p:nvPr>
            <p:ph type="subTitle" idx="1"/>
          </p:nvPr>
        </p:nvSpPr>
        <p:spPr/>
        <p:txBody>
          <a:bodyPr/>
          <a:lstStyle/>
          <a:p>
            <a:r>
              <a:rPr lang="en-US" sz="4400" dirty="0" smtClean="0"/>
              <a:t>Referrals</a:t>
            </a:r>
            <a:endParaRPr lang="en-US" sz="4400" dirty="0"/>
          </a:p>
        </p:txBody>
      </p:sp>
      <p:sp>
        <p:nvSpPr>
          <p:cNvPr id="5" name="Slide Number Placeholder 4"/>
          <p:cNvSpPr>
            <a:spLocks noGrp="1"/>
          </p:cNvSpPr>
          <p:nvPr>
            <p:ph type="sldNum" sz="quarter" idx="12"/>
          </p:nvPr>
        </p:nvSpPr>
        <p:spPr/>
        <p:txBody>
          <a:bodyPr/>
          <a:lstStyle/>
          <a:p>
            <a:pPr>
              <a:defRPr/>
            </a:pPr>
            <a:fld id="{B3C94D6D-E7C0-42E2-AE0B-E314C915B2BB}"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 Basics</a:t>
            </a:r>
            <a:endParaRPr lang="en-US" dirty="0"/>
          </a:p>
        </p:txBody>
      </p:sp>
      <p:sp>
        <p:nvSpPr>
          <p:cNvPr id="4" name="Slide Number Placeholder 3"/>
          <p:cNvSpPr>
            <a:spLocks noGrp="1"/>
          </p:cNvSpPr>
          <p:nvPr>
            <p:ph type="sldNum" sz="quarter" idx="12"/>
          </p:nvPr>
        </p:nvSpPr>
        <p:spPr/>
        <p:txBody>
          <a:bodyPr/>
          <a:lstStyle/>
          <a:p>
            <a:pPr>
              <a:defRPr/>
            </a:pPr>
            <a:fld id="{E734DE42-2EB7-4577-BF82-274CB6505EF0}" type="slidenum">
              <a:rPr lang="en-US" smtClean="0"/>
              <a:pPr>
                <a:defRPr/>
              </a:pPr>
              <a:t>32</a:t>
            </a:fld>
            <a:endParaRPr lang="en-US"/>
          </a:p>
        </p:txBody>
      </p:sp>
      <p:pic>
        <p:nvPicPr>
          <p:cNvPr id="8195" name="Picture 3"/>
          <p:cNvPicPr>
            <a:picLocks noGrp="1" noChangeAspect="1" noChangeArrowheads="1"/>
          </p:cNvPicPr>
          <p:nvPr>
            <p:ph idx="1"/>
          </p:nvPr>
        </p:nvPicPr>
        <p:blipFill>
          <a:blip r:embed="rId2" cstate="print"/>
          <a:srcRect/>
          <a:stretch>
            <a:fillRect/>
          </a:stretch>
        </p:blipFill>
        <p:spPr bwMode="auto">
          <a:xfrm>
            <a:off x="1447800" y="1600200"/>
            <a:ext cx="64008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Online</a:t>
            </a:r>
            <a:endParaRPr lang="en-US" sz="3600" dirty="0"/>
          </a:p>
        </p:txBody>
      </p:sp>
      <p:sp>
        <p:nvSpPr>
          <p:cNvPr id="4" name="Text Placeholder 3"/>
          <p:cNvSpPr>
            <a:spLocks noGrp="1"/>
          </p:cNvSpPr>
          <p:nvPr>
            <p:ph type="body" sz="half" idx="2"/>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B3C94D6D-E7C0-42E2-AE0B-E314C915B2BB}" type="slidenum">
              <a:rPr lang="en-US" smtClean="0"/>
              <a:pPr>
                <a:defRPr/>
              </a:pPr>
              <a:t>33</a:t>
            </a:fld>
            <a:endParaRPr lang="en-US"/>
          </a:p>
        </p:txBody>
      </p:sp>
      <p:pic>
        <p:nvPicPr>
          <p:cNvPr id="7170" name="Picture 2"/>
          <p:cNvPicPr>
            <a:picLocks noGrp="1" noChangeAspect="1" noChangeArrowheads="1"/>
          </p:cNvPicPr>
          <p:nvPr>
            <p:ph type="pic" idx="1"/>
          </p:nvPr>
        </p:nvPicPr>
        <p:blipFill>
          <a:blip r:embed="rId2" cstate="print"/>
          <a:srcRect l="33" r="33"/>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0914E5C2-CAFE-4DAC-A896-B6C184FDF603}" type="slidenum">
              <a:rPr lang="en-US"/>
              <a:pPr/>
              <a:t>34</a:t>
            </a:fld>
            <a:endParaRPr lang="en-US"/>
          </a:p>
        </p:txBody>
      </p:sp>
      <p:sp>
        <p:nvSpPr>
          <p:cNvPr id="4099" name="Rectangle 5"/>
          <p:cNvSpPr>
            <a:spLocks noGrp="1" noChangeArrowheads="1"/>
          </p:cNvSpPr>
          <p:nvPr>
            <p:ph type="title"/>
          </p:nvPr>
        </p:nvSpPr>
        <p:spPr/>
        <p:txBody>
          <a:bodyPr/>
          <a:lstStyle/>
          <a:p>
            <a:pPr eaLnBrk="1" hangingPunct="1"/>
            <a:r>
              <a:rPr lang="en-US" smtClean="0"/>
              <a:t>What’s new? What’s different?</a:t>
            </a:r>
          </a:p>
        </p:txBody>
      </p:sp>
      <p:sp>
        <p:nvSpPr>
          <p:cNvPr id="4100" name="Rectangle 6"/>
          <p:cNvSpPr>
            <a:spLocks noGrp="1" noChangeArrowheads="1"/>
          </p:cNvSpPr>
          <p:nvPr>
            <p:ph type="body" idx="1"/>
          </p:nvPr>
        </p:nvSpPr>
        <p:spPr/>
        <p:txBody>
          <a:bodyPr/>
          <a:lstStyle/>
          <a:p>
            <a:pPr eaLnBrk="1" hangingPunct="1"/>
            <a:endParaRPr lang="en-US" dirty="0" smtClean="0"/>
          </a:p>
          <a:p>
            <a:pPr eaLnBrk="1" hangingPunct="1"/>
            <a:r>
              <a:rPr lang="en-US" dirty="0" smtClean="0"/>
              <a:t>18 </a:t>
            </a:r>
            <a:r>
              <a:rPr lang="en-US" dirty="0" smtClean="0"/>
              <a:t>million plus US Twitter users</a:t>
            </a:r>
          </a:p>
          <a:p>
            <a:pPr eaLnBrk="1" hangingPunct="1"/>
            <a:r>
              <a:rPr lang="en-US" dirty="0" smtClean="0"/>
              <a:t>55 million LinkedIn profiles to browse</a:t>
            </a:r>
          </a:p>
          <a:p>
            <a:pPr eaLnBrk="1" hangingPunct="1"/>
            <a:r>
              <a:rPr lang="en-US" dirty="0" smtClean="0"/>
              <a:t>More than 103 million US </a:t>
            </a:r>
            <a:r>
              <a:rPr lang="en-US" dirty="0" err="1" smtClean="0"/>
              <a:t>Facebook</a:t>
            </a:r>
            <a:r>
              <a:rPr lang="en-US" dirty="0" smtClean="0"/>
              <a:t> users</a:t>
            </a:r>
          </a:p>
          <a:p>
            <a:pPr eaLnBrk="1" hangingPunct="1"/>
            <a:r>
              <a:rPr lang="en-US" dirty="0" smtClean="0"/>
              <a:t>Hundreds of millions of YouTube videos</a:t>
            </a:r>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6A5E2BC-C51E-49BE-9EBA-40B8842480C5}" type="slidenum">
              <a:rPr lang="en-US"/>
              <a:pPr/>
              <a:t>35</a:t>
            </a:fld>
            <a:endParaRPr lang="en-US"/>
          </a:p>
        </p:txBody>
      </p:sp>
      <p:sp>
        <p:nvSpPr>
          <p:cNvPr id="61442" name="Rectangle 2"/>
          <p:cNvSpPr>
            <a:spLocks noGrp="1" noChangeArrowheads="1"/>
          </p:cNvSpPr>
          <p:nvPr>
            <p:ph type="title"/>
          </p:nvPr>
        </p:nvSpPr>
        <p:spPr/>
        <p:txBody>
          <a:bodyPr/>
          <a:lstStyle/>
          <a:p>
            <a:r>
              <a:rPr lang="en-US" sz="3400" dirty="0" smtClean="0"/>
              <a:t>Social Media and the Job Search</a:t>
            </a:r>
            <a:endParaRPr lang="en-US" sz="3400" dirty="0"/>
          </a:p>
        </p:txBody>
      </p:sp>
      <p:sp>
        <p:nvSpPr>
          <p:cNvPr id="61446" name="Rectangle 6"/>
          <p:cNvSpPr>
            <a:spLocks noGrp="1" noChangeArrowheads="1"/>
          </p:cNvSpPr>
          <p:nvPr>
            <p:ph type="body" idx="1"/>
          </p:nvPr>
        </p:nvSpPr>
        <p:spPr/>
        <p:txBody>
          <a:bodyPr/>
          <a:lstStyle/>
          <a:p>
            <a:pPr marL="571500" indent="-571500">
              <a:buFont typeface="Wingdings" pitchFamily="2" charset="2"/>
              <a:buAutoNum type="arabicPeriod"/>
            </a:pPr>
            <a:r>
              <a:rPr lang="en-US" dirty="0"/>
              <a:t>Keeping up with industry social networks</a:t>
            </a:r>
          </a:p>
          <a:p>
            <a:pPr marL="571500" indent="-571500">
              <a:buFont typeface="Wingdings" pitchFamily="2" charset="2"/>
              <a:buAutoNum type="arabicPeriod"/>
            </a:pPr>
            <a:r>
              <a:rPr lang="en-US" dirty="0"/>
              <a:t>Participating in LinkedIn</a:t>
            </a:r>
          </a:p>
          <a:p>
            <a:pPr marL="571500" indent="-571500">
              <a:buFont typeface="Wingdings" pitchFamily="2" charset="2"/>
              <a:buAutoNum type="arabicPeriod"/>
            </a:pPr>
            <a:r>
              <a:rPr lang="en-US" dirty="0"/>
              <a:t>Subscribing to Blogs and RSS feeds</a:t>
            </a:r>
          </a:p>
          <a:p>
            <a:pPr marL="571500" indent="-571500">
              <a:buFont typeface="Wingdings" pitchFamily="2" charset="2"/>
              <a:buAutoNum type="arabicPeriod"/>
            </a:pPr>
            <a:r>
              <a:rPr lang="en-US" dirty="0"/>
              <a:t>Getting on Twitter</a:t>
            </a:r>
          </a:p>
          <a:p>
            <a:pPr marL="571500" indent="-571500">
              <a:buFont typeface="Wingdings" pitchFamily="2" charset="2"/>
              <a:buAutoNum type="arabicPeriod"/>
            </a:pPr>
            <a:r>
              <a:rPr lang="en-US" dirty="0" smtClean="0"/>
              <a:t>Checking </a:t>
            </a:r>
            <a:r>
              <a:rPr lang="en-US" dirty="0" smtClean="0"/>
              <a:t>vacation </a:t>
            </a:r>
            <a:r>
              <a:rPr lang="en-US" dirty="0" smtClean="0"/>
              <a:t>and party photos </a:t>
            </a:r>
            <a:r>
              <a:rPr lang="en-US" dirty="0" smtClean="0"/>
              <a:t>on </a:t>
            </a:r>
            <a:r>
              <a:rPr lang="en-US" dirty="0" err="1" smtClean="0"/>
              <a:t>Facebook</a:t>
            </a:r>
            <a:r>
              <a:rPr lang="en-US" dirty="0" smtClean="0"/>
              <a:t>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EECD4A8-2167-4AF0-8667-E03787647F97}" type="slidenum">
              <a:rPr lang="en-US"/>
              <a:pPr/>
              <a:t>36</a:t>
            </a:fld>
            <a:endParaRPr lang="en-US"/>
          </a:p>
        </p:txBody>
      </p:sp>
      <p:sp>
        <p:nvSpPr>
          <p:cNvPr id="295938" name="Rectangle 2"/>
          <p:cNvSpPr>
            <a:spLocks noGrp="1" noChangeArrowheads="1"/>
          </p:cNvSpPr>
          <p:nvPr>
            <p:ph type="title"/>
          </p:nvPr>
        </p:nvSpPr>
        <p:spPr/>
        <p:txBody>
          <a:bodyPr/>
          <a:lstStyle/>
          <a:p>
            <a:r>
              <a:rPr lang="en-US" sz="3400" dirty="0" smtClean="0"/>
              <a:t>Search Your Own Name</a:t>
            </a:r>
            <a:endParaRPr lang="en-US" sz="3400" dirty="0"/>
          </a:p>
        </p:txBody>
      </p:sp>
      <p:sp>
        <p:nvSpPr>
          <p:cNvPr id="295939" name="Rectangle 3"/>
          <p:cNvSpPr>
            <a:spLocks noGrp="1" noChangeArrowheads="1"/>
          </p:cNvSpPr>
          <p:nvPr>
            <p:ph type="body" idx="1"/>
          </p:nvPr>
        </p:nvSpPr>
        <p:spPr/>
        <p:txBody>
          <a:bodyPr/>
          <a:lstStyle/>
          <a:p>
            <a:r>
              <a:rPr lang="en-US" sz="3600" dirty="0" smtClean="0"/>
              <a:t>Google</a:t>
            </a:r>
          </a:p>
          <a:p>
            <a:r>
              <a:rPr lang="en-US" sz="3600" dirty="0" smtClean="0"/>
              <a:t>Bing</a:t>
            </a:r>
            <a:endParaRPr lang="en-US" sz="3600" dirty="0"/>
          </a:p>
          <a:p>
            <a:r>
              <a:rPr lang="en-US" sz="3600" dirty="0" smtClean="0"/>
              <a:t>Clubs and Affiliations</a:t>
            </a:r>
          </a:p>
          <a:p>
            <a:r>
              <a:rPr lang="en-US" sz="3600" dirty="0" smtClean="0"/>
              <a:t>Linked In</a:t>
            </a:r>
            <a:endParaRPr lang="en-US" sz="3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2"/>
          </p:nvPr>
        </p:nvSpPr>
        <p:spPr>
          <a:noFill/>
        </p:spPr>
        <p:txBody>
          <a:bodyPr/>
          <a:lstStyle/>
          <a:p>
            <a:fld id="{F10D9CBC-91D4-47AC-B462-7E52CFD7EFB3}" type="slidenum">
              <a:rPr lang="en-US"/>
              <a:pPr/>
              <a:t>37</a:t>
            </a:fld>
            <a:endParaRPr lang="en-US"/>
          </a:p>
        </p:txBody>
      </p:sp>
      <p:sp>
        <p:nvSpPr>
          <p:cNvPr id="6147" name="Rectangle 2"/>
          <p:cNvSpPr>
            <a:spLocks noGrp="1" noChangeArrowheads="1"/>
          </p:cNvSpPr>
          <p:nvPr>
            <p:ph type="title"/>
          </p:nvPr>
        </p:nvSpPr>
        <p:spPr/>
        <p:txBody>
          <a:bodyPr/>
          <a:lstStyle/>
          <a:p>
            <a:pPr eaLnBrk="1" hangingPunct="1"/>
            <a:r>
              <a:rPr lang="en-US" dirty="0" smtClean="0"/>
              <a:t>Have you </a:t>
            </a:r>
            <a:r>
              <a:rPr lang="en-US" dirty="0" err="1" smtClean="0"/>
              <a:t>Googled</a:t>
            </a:r>
            <a:r>
              <a:rPr lang="en-US" dirty="0" smtClean="0"/>
              <a:t> yourself</a:t>
            </a:r>
            <a:r>
              <a:rPr lang="en-US" dirty="0" smtClean="0"/>
              <a:t>?</a:t>
            </a: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Your Name</a:t>
            </a:r>
            <a:endParaRPr lang="en-US" dirty="0"/>
          </a:p>
        </p:txBody>
      </p:sp>
      <p:sp>
        <p:nvSpPr>
          <p:cNvPr id="3" name="Slide Number Placeholder 2"/>
          <p:cNvSpPr>
            <a:spLocks noGrp="1"/>
          </p:cNvSpPr>
          <p:nvPr>
            <p:ph type="sldNum" sz="quarter" idx="12"/>
          </p:nvPr>
        </p:nvSpPr>
        <p:spPr/>
        <p:txBody>
          <a:bodyPr/>
          <a:lstStyle/>
          <a:p>
            <a:pPr>
              <a:defRPr/>
            </a:pPr>
            <a:fld id="{B5E38DF8-7755-43B4-9649-69D15C645A13}"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0E1442BB-508A-49F5-BB4F-447ACBF3C473}" type="slidenum">
              <a:rPr lang="en-US"/>
              <a:pPr/>
              <a:t>39</a:t>
            </a:fld>
            <a:endParaRPr lang="en-US"/>
          </a:p>
        </p:txBody>
      </p:sp>
      <p:sp>
        <p:nvSpPr>
          <p:cNvPr id="9219" name="Rectangle 2"/>
          <p:cNvSpPr>
            <a:spLocks noGrp="1" noChangeArrowheads="1"/>
          </p:cNvSpPr>
          <p:nvPr>
            <p:ph type="title"/>
          </p:nvPr>
        </p:nvSpPr>
        <p:spPr/>
        <p:txBody>
          <a:bodyPr/>
          <a:lstStyle/>
          <a:p>
            <a:pPr eaLnBrk="1" hangingPunct="1"/>
            <a:r>
              <a:rPr lang="en-US" sz="4000" dirty="0" smtClean="0"/>
              <a:t>Images on the Web</a:t>
            </a:r>
            <a:endParaRPr lang="en-US" sz="4000" dirty="0" smtClean="0"/>
          </a:p>
        </p:txBody>
      </p:sp>
      <p:sp>
        <p:nvSpPr>
          <p:cNvPr id="9220" name="Rectangle 3"/>
          <p:cNvSpPr>
            <a:spLocks noGrp="1" noChangeArrowheads="1"/>
          </p:cNvSpPr>
          <p:nvPr>
            <p:ph type="body" idx="1"/>
          </p:nvPr>
        </p:nvSpPr>
        <p:spPr/>
        <p:txBody>
          <a:bodyPr/>
          <a:lstStyle/>
          <a:p>
            <a:pPr eaLnBrk="1" hangingPunct="1"/>
            <a:endParaRPr lang="en-US" sz="2400" dirty="0" smtClean="0"/>
          </a:p>
          <a:p>
            <a:pPr eaLnBrk="1" hangingPunct="1"/>
            <a:r>
              <a:rPr lang="en-US" sz="3600" dirty="0" smtClean="0"/>
              <a:t>Photos </a:t>
            </a:r>
          </a:p>
          <a:p>
            <a:pPr eaLnBrk="1" hangingPunct="1"/>
            <a:r>
              <a:rPr lang="en-US" sz="3600" dirty="0" smtClean="0"/>
              <a:t>Video</a:t>
            </a:r>
          </a:p>
          <a:p>
            <a:pPr eaLnBrk="1" hangingPunct="1"/>
            <a:r>
              <a:rPr lang="en-US" sz="3600" dirty="0" smtClean="0"/>
              <a:t>Personal affiliations</a:t>
            </a:r>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a Job is a Job</a:t>
            </a:r>
            <a:endParaRPr lang="en-US" dirty="0"/>
          </a:p>
        </p:txBody>
      </p:sp>
      <p:sp>
        <p:nvSpPr>
          <p:cNvPr id="3" name="Content Placeholder 2"/>
          <p:cNvSpPr>
            <a:spLocks noGrp="1"/>
          </p:cNvSpPr>
          <p:nvPr>
            <p:ph idx="1"/>
          </p:nvPr>
        </p:nvSpPr>
        <p:spPr/>
        <p:txBody>
          <a:bodyPr/>
          <a:lstStyle/>
          <a:p>
            <a:pPr>
              <a:buNone/>
            </a:pPr>
            <a:endParaRPr lang="en-US" sz="3600" dirty="0" smtClean="0"/>
          </a:p>
          <a:p>
            <a:pPr>
              <a:buNone/>
            </a:pPr>
            <a:r>
              <a:rPr lang="en-US" sz="3600" dirty="0" smtClean="0"/>
              <a:t>The Candidate Must do the Work!</a:t>
            </a:r>
            <a:endParaRPr lang="en-US" sz="3600" dirty="0"/>
          </a:p>
        </p:txBody>
      </p:sp>
      <p:sp>
        <p:nvSpPr>
          <p:cNvPr id="4" name="Slide Number Placeholder 3"/>
          <p:cNvSpPr>
            <a:spLocks noGrp="1"/>
          </p:cNvSpPr>
          <p:nvPr>
            <p:ph type="sldNum" sz="quarter" idx="12"/>
          </p:nvPr>
        </p:nvSpPr>
        <p:spPr/>
        <p:txBody>
          <a:bodyPr/>
          <a:lstStyle/>
          <a:p>
            <a:pPr>
              <a:defRPr/>
            </a:pPr>
            <a:fld id="{E734DE42-2EB7-4577-BF82-274CB6505EF0}"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6"/>
          <p:cNvSpPr>
            <a:spLocks noGrp="1"/>
          </p:cNvSpPr>
          <p:nvPr>
            <p:ph type="sldNum" sz="quarter" idx="12"/>
          </p:nvPr>
        </p:nvSpPr>
        <p:spPr>
          <a:noFill/>
        </p:spPr>
        <p:txBody>
          <a:bodyPr/>
          <a:lstStyle/>
          <a:p>
            <a:fld id="{5B86E13E-DC5A-4F5E-8C63-B81E3F7719C2}" type="slidenum">
              <a:rPr lang="en-US"/>
              <a:pPr/>
              <a:t>40</a:t>
            </a:fld>
            <a:endParaRPr lang="en-US"/>
          </a:p>
        </p:txBody>
      </p:sp>
      <p:sp>
        <p:nvSpPr>
          <p:cNvPr id="10243" name="Rectangle 2"/>
          <p:cNvSpPr>
            <a:spLocks noGrp="1" noChangeArrowheads="1"/>
          </p:cNvSpPr>
          <p:nvPr>
            <p:ph type="title"/>
          </p:nvPr>
        </p:nvSpPr>
        <p:spPr/>
        <p:txBody>
          <a:bodyPr/>
          <a:lstStyle/>
          <a:p>
            <a:pPr eaLnBrk="1" hangingPunct="1"/>
            <a:r>
              <a:rPr lang="en-US" smtClean="0"/>
              <a:t>Photos</a:t>
            </a:r>
          </a:p>
        </p:txBody>
      </p:sp>
      <p:pic>
        <p:nvPicPr>
          <p:cNvPr id="10244" name="Picture 5"/>
          <p:cNvPicPr>
            <a:picLocks noGrp="1" noChangeAspect="1" noChangeArrowheads="1"/>
          </p:cNvPicPr>
          <p:nvPr>
            <p:ph sz="half" idx="1"/>
          </p:nvPr>
        </p:nvPicPr>
        <p:blipFill>
          <a:blip r:embed="rId3" cstate="print"/>
          <a:srcRect/>
          <a:stretch>
            <a:fillRect/>
          </a:stretch>
        </p:blipFill>
        <p:spPr>
          <a:xfrm>
            <a:off x="838200" y="2590800"/>
            <a:ext cx="2209800" cy="2576513"/>
          </a:xfrm>
        </p:spPr>
      </p:pic>
      <p:pic>
        <p:nvPicPr>
          <p:cNvPr id="10245" name="Picture 9"/>
          <p:cNvPicPr>
            <a:picLocks noGrp="1" noChangeAspect="1" noChangeArrowheads="1"/>
          </p:cNvPicPr>
          <p:nvPr>
            <p:ph sz="half" idx="2"/>
          </p:nvPr>
        </p:nvPicPr>
        <p:blipFill>
          <a:blip r:embed="rId4" cstate="print"/>
          <a:srcRect/>
          <a:stretch>
            <a:fillRect/>
          </a:stretch>
        </p:blipFill>
        <p:spPr>
          <a:xfrm>
            <a:off x="3886200" y="2438400"/>
            <a:ext cx="3924300" cy="2943225"/>
          </a:xfr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68A1E17-EABF-4F2A-BD4A-3281CD8C703B}" type="slidenum">
              <a:rPr lang="en-US"/>
              <a:pPr/>
              <a:t>41</a:t>
            </a:fld>
            <a:endParaRPr lang="en-US"/>
          </a:p>
        </p:txBody>
      </p:sp>
      <p:sp>
        <p:nvSpPr>
          <p:cNvPr id="149506" name="Rectangle 2"/>
          <p:cNvSpPr>
            <a:spLocks noGrp="1" noChangeArrowheads="1"/>
          </p:cNvSpPr>
          <p:nvPr>
            <p:ph type="title"/>
          </p:nvPr>
        </p:nvSpPr>
        <p:spPr/>
        <p:txBody>
          <a:bodyPr/>
          <a:lstStyle/>
          <a:p>
            <a:r>
              <a:rPr lang="en-US"/>
              <a:t>Video</a:t>
            </a:r>
          </a:p>
        </p:txBody>
      </p:sp>
      <p:sp>
        <p:nvSpPr>
          <p:cNvPr id="149507" name="Rectangle 3"/>
          <p:cNvSpPr>
            <a:spLocks noGrp="1" noChangeArrowheads="1"/>
          </p:cNvSpPr>
          <p:nvPr>
            <p:ph type="body" idx="1"/>
          </p:nvPr>
        </p:nvSpPr>
        <p:spPr/>
        <p:txBody>
          <a:bodyPr/>
          <a:lstStyle/>
          <a:p>
            <a:pPr marL="495300" indent="-495300">
              <a:buFont typeface="Wingdings" pitchFamily="2" charset="2"/>
              <a:buNone/>
            </a:pPr>
            <a:r>
              <a:rPr lang="en-US" sz="2800" dirty="0"/>
              <a:t>Is the content?</a:t>
            </a:r>
          </a:p>
          <a:p>
            <a:pPr marL="495300" indent="-495300"/>
            <a:r>
              <a:rPr lang="en-US" sz="2800" dirty="0" smtClean="0"/>
              <a:t>Related in any way to potential work, positive or negative.</a:t>
            </a:r>
          </a:p>
          <a:p>
            <a:pPr marL="495300" indent="-495300"/>
            <a:r>
              <a:rPr lang="en-US" sz="2800" dirty="0" smtClean="0"/>
              <a:t>Reflective </a:t>
            </a:r>
            <a:r>
              <a:rPr lang="en-US" sz="2800" dirty="0"/>
              <a:t>of skills and qualities needed for the </a:t>
            </a:r>
            <a:r>
              <a:rPr lang="en-US" sz="2800" dirty="0" smtClean="0"/>
              <a:t>job.</a:t>
            </a:r>
            <a:endParaRPr lang="en-US" sz="2800" dirty="0"/>
          </a:p>
          <a:p>
            <a:pPr marL="495300" indent="-495300"/>
            <a:r>
              <a:rPr lang="en-US" sz="2800" dirty="0" smtClean="0"/>
              <a:t>Include identifiable political or social viewpoints.</a:t>
            </a:r>
            <a:endParaRPr lang="en-US" sz="2800" dirty="0"/>
          </a:p>
          <a:p>
            <a:pPr marL="495300" indent="-495300">
              <a:buFont typeface="Wingdings" pitchFamily="2" charset="2"/>
              <a:buNone/>
            </a:pPr>
            <a:endParaRPr lang="en-US" sz="2800" dirty="0"/>
          </a:p>
          <a:p>
            <a:pPr marL="495300" indent="-495300">
              <a:buFont typeface="Wingdings" pitchFamily="2" charset="2"/>
              <a:buNone/>
            </a:pPr>
            <a:endParaRPr lang="en-US"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2"/>
          </p:nvPr>
        </p:nvSpPr>
        <p:spPr>
          <a:noFill/>
        </p:spPr>
        <p:txBody>
          <a:bodyPr/>
          <a:lstStyle/>
          <a:p>
            <a:fld id="{38BF9585-E087-4E39-ACDC-7DA1D4152314}" type="slidenum">
              <a:rPr lang="en-US"/>
              <a:pPr/>
              <a:t>42</a:t>
            </a:fld>
            <a:endParaRPr lang="en-US"/>
          </a:p>
        </p:txBody>
      </p:sp>
      <p:sp>
        <p:nvSpPr>
          <p:cNvPr id="14339" name="Rectangle 2"/>
          <p:cNvSpPr>
            <a:spLocks noGrp="1" noChangeArrowheads="1"/>
          </p:cNvSpPr>
          <p:nvPr>
            <p:ph type="ctrTitle"/>
          </p:nvPr>
        </p:nvSpPr>
        <p:spPr/>
        <p:txBody>
          <a:bodyPr/>
          <a:lstStyle/>
          <a:p>
            <a:pPr eaLnBrk="1" hangingPunct="1"/>
            <a:r>
              <a:rPr lang="en-US" smtClean="0"/>
              <a:t>Who uses social media for hiring?</a:t>
            </a:r>
          </a:p>
        </p:txBody>
      </p:sp>
      <p:sp>
        <p:nvSpPr>
          <p:cNvPr id="14340" name="Rectangle 3"/>
          <p:cNvSpPr>
            <a:spLocks noGrp="1" noChangeArrowheads="1"/>
          </p:cNvSpPr>
          <p:nvPr>
            <p:ph type="subTitle" idx="1"/>
          </p:nvPr>
        </p:nvSpPr>
        <p:spPr/>
        <p:txBody>
          <a:bodyPr/>
          <a:lstStyle/>
          <a:p>
            <a:pPr eaLnBrk="1" hangingPunct="1"/>
            <a:r>
              <a:rPr lang="en-US" sz="3600" smtClean="0"/>
              <a:t>More than 23% of employers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title"/>
          </p:nvPr>
        </p:nvSpPr>
        <p:spPr/>
        <p:txBody>
          <a:bodyPr/>
          <a:lstStyle/>
          <a:p>
            <a:pPr eaLnBrk="1" hangingPunct="1"/>
            <a:r>
              <a:rPr lang="en-US" sz="3400" dirty="0" smtClean="0"/>
              <a:t>What should </a:t>
            </a:r>
            <a:r>
              <a:rPr lang="en-US" sz="3400" dirty="0" smtClean="0"/>
              <a:t>a Job Seekers</a:t>
            </a:r>
            <a:r>
              <a:rPr lang="en-US" sz="3400" dirty="0" smtClean="0"/>
              <a:t> </a:t>
            </a:r>
            <a:r>
              <a:rPr lang="en-US" sz="3400" dirty="0" smtClean="0"/>
              <a:t>LinkedIn Profile Look Like?</a:t>
            </a:r>
          </a:p>
        </p:txBody>
      </p:sp>
      <p:sp>
        <p:nvSpPr>
          <p:cNvPr id="4" name="Content Placeholder 3"/>
          <p:cNvSpPr>
            <a:spLocks noGrp="1"/>
          </p:cNvSpPr>
          <p:nvPr>
            <p:ph idx="1"/>
          </p:nvPr>
        </p:nvSpPr>
        <p:spPr/>
        <p:txBody>
          <a:bodyPr/>
          <a:lstStyle/>
          <a:p>
            <a:r>
              <a:rPr lang="en-US" dirty="0" smtClean="0"/>
              <a:t>Include a photo.</a:t>
            </a:r>
          </a:p>
          <a:p>
            <a:r>
              <a:rPr lang="en-US" dirty="0" smtClean="0"/>
              <a:t>Reflect resume content.</a:t>
            </a:r>
          </a:p>
          <a:p>
            <a:r>
              <a:rPr lang="en-US" dirty="0" smtClean="0"/>
              <a:t>Contain recommendations. </a:t>
            </a:r>
          </a:p>
          <a:p>
            <a:r>
              <a:rPr lang="en-US" dirty="0" smtClean="0"/>
              <a:t>Update with new information. </a:t>
            </a:r>
            <a:endParaRPr lang="en-US" dirty="0"/>
          </a:p>
        </p:txBody>
      </p:sp>
      <p:sp>
        <p:nvSpPr>
          <p:cNvPr id="15362" name="Slide Number Placeholder 4"/>
          <p:cNvSpPr>
            <a:spLocks noGrp="1"/>
          </p:cNvSpPr>
          <p:nvPr>
            <p:ph type="sldNum" sz="quarter" idx="12"/>
          </p:nvPr>
        </p:nvSpPr>
        <p:spPr>
          <a:noFill/>
        </p:spPr>
        <p:txBody>
          <a:bodyPr/>
          <a:lstStyle/>
          <a:p>
            <a:fld id="{C70807D0-8740-4F25-BD8D-F798B3231081}" type="slidenum">
              <a:rPr lang="en-US"/>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9CCC956-97D9-4C1A-9829-489936DB0A3A}" type="slidenum">
              <a:rPr lang="en-US"/>
              <a:pPr/>
              <a:t>44</a:t>
            </a:fld>
            <a:endParaRPr lang="en-US"/>
          </a:p>
        </p:txBody>
      </p:sp>
      <p:sp>
        <p:nvSpPr>
          <p:cNvPr id="150530" name="Rectangle 2"/>
          <p:cNvSpPr>
            <a:spLocks noGrp="1" noChangeArrowheads="1"/>
          </p:cNvSpPr>
          <p:nvPr>
            <p:ph type="title"/>
          </p:nvPr>
        </p:nvSpPr>
        <p:spPr/>
        <p:txBody>
          <a:bodyPr/>
          <a:lstStyle/>
          <a:p>
            <a:r>
              <a:rPr lang="en-US" sz="3400" dirty="0"/>
              <a:t>LinkedIn Job </a:t>
            </a:r>
            <a:r>
              <a:rPr lang="en-US" sz="3400" dirty="0" smtClean="0"/>
              <a:t>Search </a:t>
            </a:r>
            <a:r>
              <a:rPr lang="en-US" sz="3400" dirty="0"/>
              <a:t>Basics</a:t>
            </a:r>
          </a:p>
        </p:txBody>
      </p:sp>
      <p:sp>
        <p:nvSpPr>
          <p:cNvPr id="150531" name="Rectangle 3"/>
          <p:cNvSpPr>
            <a:spLocks noGrp="1" noChangeArrowheads="1"/>
          </p:cNvSpPr>
          <p:nvPr>
            <p:ph type="body" idx="1"/>
          </p:nvPr>
        </p:nvSpPr>
        <p:spPr/>
        <p:txBody>
          <a:bodyPr/>
          <a:lstStyle/>
          <a:p>
            <a:pPr marL="571500" indent="-571500"/>
            <a:r>
              <a:rPr lang="en-US" dirty="0"/>
              <a:t>Join Groups </a:t>
            </a:r>
          </a:p>
          <a:p>
            <a:pPr marL="571500" indent="-571500"/>
            <a:r>
              <a:rPr lang="en-US" dirty="0" smtClean="0"/>
              <a:t>Create Updates</a:t>
            </a:r>
            <a:endParaRPr lang="en-US" dirty="0"/>
          </a:p>
          <a:p>
            <a:pPr marL="571500" indent="-571500"/>
            <a:r>
              <a:rPr lang="en-US" dirty="0"/>
              <a:t>Send Messages</a:t>
            </a:r>
          </a:p>
          <a:p>
            <a:pPr marL="571500" indent="-571500"/>
            <a:r>
              <a:rPr lang="en-US" dirty="0"/>
              <a:t>Search by </a:t>
            </a:r>
            <a:r>
              <a:rPr lang="en-US" dirty="0" smtClean="0"/>
              <a:t>Company</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D1C0F1C-20EE-44D2-8D33-095BA153D38C}" type="slidenum">
              <a:rPr lang="en-US"/>
              <a:pPr/>
              <a:t>45</a:t>
            </a:fld>
            <a:endParaRPr lang="en-US"/>
          </a:p>
        </p:txBody>
      </p:sp>
      <p:sp>
        <p:nvSpPr>
          <p:cNvPr id="305154" name="Rectangle 2"/>
          <p:cNvSpPr>
            <a:spLocks noGrp="1" noChangeArrowheads="1"/>
          </p:cNvSpPr>
          <p:nvPr>
            <p:ph type="title"/>
          </p:nvPr>
        </p:nvSpPr>
        <p:spPr/>
        <p:txBody>
          <a:bodyPr/>
          <a:lstStyle/>
          <a:p>
            <a:r>
              <a:rPr lang="en-US"/>
              <a:t>Join LinkedIn Groups	</a:t>
            </a:r>
          </a:p>
        </p:txBody>
      </p:sp>
      <p:sp>
        <p:nvSpPr>
          <p:cNvPr id="305155" name="Rectangle 3"/>
          <p:cNvSpPr>
            <a:spLocks noGrp="1" noChangeArrowheads="1"/>
          </p:cNvSpPr>
          <p:nvPr>
            <p:ph type="body" idx="1"/>
          </p:nvPr>
        </p:nvSpPr>
        <p:spPr/>
        <p:txBody>
          <a:bodyPr/>
          <a:lstStyle/>
          <a:p>
            <a:r>
              <a:rPr lang="en-US"/>
              <a:t>Professional</a:t>
            </a:r>
          </a:p>
          <a:p>
            <a:r>
              <a:rPr lang="en-US"/>
              <a:t>Alumni, School &amp; Work</a:t>
            </a:r>
          </a:p>
          <a:p>
            <a:r>
              <a:rPr lang="en-US"/>
              <a:t>Geographical</a:t>
            </a:r>
          </a:p>
          <a:p>
            <a:r>
              <a:rPr lang="en-US"/>
              <a:t>Special Interests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DCA5645-42B3-414A-911A-854E027E4A5B}" type="slidenum">
              <a:rPr lang="en-US"/>
              <a:pPr/>
              <a:t>46</a:t>
            </a:fld>
            <a:endParaRPr lang="en-US"/>
          </a:p>
        </p:txBody>
      </p:sp>
      <p:sp>
        <p:nvSpPr>
          <p:cNvPr id="229378" name="Rectangle 2"/>
          <p:cNvSpPr>
            <a:spLocks noGrp="1" noChangeArrowheads="1"/>
          </p:cNvSpPr>
          <p:nvPr>
            <p:ph type="title"/>
          </p:nvPr>
        </p:nvSpPr>
        <p:spPr/>
        <p:txBody>
          <a:bodyPr/>
          <a:lstStyle/>
          <a:p>
            <a:r>
              <a:rPr lang="en-US" sz="3400" dirty="0" smtClean="0"/>
              <a:t>Send </a:t>
            </a:r>
            <a:r>
              <a:rPr lang="en-US" sz="3400" dirty="0"/>
              <a:t>LinkedIn </a:t>
            </a:r>
            <a:r>
              <a:rPr lang="en-US" sz="3400" dirty="0" smtClean="0"/>
              <a:t>Messages Announcing Search</a:t>
            </a:r>
            <a:endParaRPr lang="en-US" sz="3400" dirty="0"/>
          </a:p>
        </p:txBody>
      </p:sp>
      <p:sp>
        <p:nvSpPr>
          <p:cNvPr id="229379" name="Rectangle 3"/>
          <p:cNvSpPr>
            <a:spLocks noGrp="1" noChangeArrowheads="1"/>
          </p:cNvSpPr>
          <p:nvPr>
            <p:ph type="body" idx="1"/>
          </p:nvPr>
        </p:nvSpPr>
        <p:spPr/>
        <p:txBody>
          <a:bodyPr/>
          <a:lstStyle/>
          <a:p>
            <a:pPr marL="571500" indent="-571500">
              <a:buFont typeface="Wingdings" pitchFamily="2" charset="2"/>
              <a:buNone/>
            </a:pPr>
            <a:endParaRPr lang="en-US"/>
          </a:p>
          <a:p>
            <a:pPr marL="571500" indent="-571500"/>
            <a:r>
              <a:rPr lang="en-US"/>
              <a:t>To specified contacts.</a:t>
            </a:r>
          </a:p>
          <a:p>
            <a:pPr marL="571500" indent="-571500"/>
            <a:r>
              <a:rPr lang="en-US"/>
              <a:t>To all of your contacts.</a:t>
            </a:r>
          </a:p>
          <a:p>
            <a:pPr marL="571500" indent="-571500"/>
            <a:r>
              <a:rPr lang="en-US"/>
              <a:t>To groups.</a:t>
            </a:r>
          </a:p>
          <a:p>
            <a:pPr marL="571500" indent="-571500">
              <a:buFont typeface="Wingdings" pitchFamily="2" charset="2"/>
              <a:buNone/>
            </a:pPr>
            <a:endParaRPr lang="en-US"/>
          </a:p>
          <a:p>
            <a:pPr marL="571500" indent="-571500"/>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 In Person</a:t>
            </a:r>
            <a:endParaRPr lang="en-US" dirty="0"/>
          </a:p>
        </p:txBody>
      </p:sp>
      <p:sp>
        <p:nvSpPr>
          <p:cNvPr id="3" name="Content Placeholder 2"/>
          <p:cNvSpPr>
            <a:spLocks noGrp="1"/>
          </p:cNvSpPr>
          <p:nvPr>
            <p:ph idx="1"/>
          </p:nvPr>
        </p:nvSpPr>
        <p:spPr/>
        <p:txBody>
          <a:bodyPr/>
          <a:lstStyle/>
          <a:p>
            <a:r>
              <a:rPr lang="en-US" dirty="0" smtClean="0"/>
              <a:t>Alumni Groups.</a:t>
            </a:r>
          </a:p>
          <a:p>
            <a:r>
              <a:rPr lang="en-US" dirty="0" smtClean="0"/>
              <a:t>Business and Professional </a:t>
            </a:r>
            <a:r>
              <a:rPr lang="en-US" dirty="0" err="1" smtClean="0"/>
              <a:t>Group.s</a:t>
            </a:r>
            <a:endParaRPr lang="en-US" dirty="0" smtClean="0"/>
          </a:p>
          <a:p>
            <a:r>
              <a:rPr lang="en-US" dirty="0" smtClean="0"/>
              <a:t>Social, local and religious. </a:t>
            </a:r>
            <a:endParaRPr lang="en-US" dirty="0"/>
          </a:p>
        </p:txBody>
      </p:sp>
      <p:sp>
        <p:nvSpPr>
          <p:cNvPr id="4" name="Slide Number Placeholder 3"/>
          <p:cNvSpPr>
            <a:spLocks noGrp="1"/>
          </p:cNvSpPr>
          <p:nvPr>
            <p:ph type="sldNum" sz="quarter" idx="12"/>
          </p:nvPr>
        </p:nvSpPr>
        <p:spPr/>
        <p:txBody>
          <a:bodyPr/>
          <a:lstStyle/>
          <a:p>
            <a:pPr>
              <a:defRPr/>
            </a:pPr>
            <a:fld id="{E734DE42-2EB7-4577-BF82-274CB6505EF0}"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a:t>
            </a:r>
            <a:endParaRPr lang="en-US" dirty="0"/>
          </a:p>
        </p:txBody>
      </p:sp>
      <p:sp>
        <p:nvSpPr>
          <p:cNvPr id="3" name="Content Placeholder 2"/>
          <p:cNvSpPr>
            <a:spLocks noGrp="1"/>
          </p:cNvSpPr>
          <p:nvPr>
            <p:ph idx="1"/>
          </p:nvPr>
        </p:nvSpPr>
        <p:spPr/>
        <p:txBody>
          <a:bodyPr/>
          <a:lstStyle/>
          <a:p>
            <a:r>
              <a:rPr lang="en-US" dirty="0" smtClean="0"/>
              <a:t>Cultivating one-on-one connections.</a:t>
            </a:r>
          </a:p>
          <a:p>
            <a:r>
              <a:rPr lang="en-US" dirty="0" smtClean="0"/>
              <a:t>Networking meetings. </a:t>
            </a:r>
            <a:endParaRPr lang="en-US" dirty="0"/>
          </a:p>
        </p:txBody>
      </p:sp>
      <p:sp>
        <p:nvSpPr>
          <p:cNvPr id="4" name="Slide Number Placeholder 3"/>
          <p:cNvSpPr>
            <a:spLocks noGrp="1"/>
          </p:cNvSpPr>
          <p:nvPr>
            <p:ph type="sldNum" sz="quarter" idx="12"/>
          </p:nvPr>
        </p:nvSpPr>
        <p:spPr/>
        <p:txBody>
          <a:bodyPr/>
          <a:lstStyle/>
          <a:p>
            <a:pPr>
              <a:defRPr/>
            </a:pPr>
            <a:fld id="{E734DE42-2EB7-4577-BF82-274CB6505EF0}" type="slidenum">
              <a:rPr lang="en-US" smtClean="0"/>
              <a:pPr>
                <a:defRPr/>
              </a:pPr>
              <a:t>48</a:t>
            </a:fld>
            <a:endParaRPr lang="en-US"/>
          </a:p>
        </p:txBody>
      </p:sp>
      <p:pic>
        <p:nvPicPr>
          <p:cNvPr id="10242" name="Picture 2"/>
          <p:cNvPicPr>
            <a:picLocks noChangeAspect="1" noChangeArrowheads="1"/>
          </p:cNvPicPr>
          <p:nvPr/>
        </p:nvPicPr>
        <p:blipFill>
          <a:blip r:embed="rId2" cstate="print"/>
          <a:srcRect/>
          <a:stretch>
            <a:fillRect/>
          </a:stretch>
        </p:blipFill>
        <p:spPr bwMode="auto">
          <a:xfrm>
            <a:off x="1981200" y="2895600"/>
            <a:ext cx="57912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7" name="Text Placeholder 6"/>
          <p:cNvSpPr>
            <a:spLocks noGrp="1"/>
          </p:cNvSpPr>
          <p:nvPr>
            <p:ph type="body" sz="half" idx="2"/>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E734DE42-2EB7-4577-BF82-274CB6505EF0}" type="slidenum">
              <a:rPr lang="en-US" smtClean="0"/>
              <a:pPr>
                <a:defRPr/>
              </a:pPr>
              <a:t>49</a:t>
            </a:fld>
            <a:endParaRPr lang="en-US"/>
          </a:p>
        </p:txBody>
      </p:sp>
      <p:pic>
        <p:nvPicPr>
          <p:cNvPr id="13314" name="Picture 2"/>
          <p:cNvPicPr>
            <a:picLocks noGrp="1" noChangeAspect="1" noChangeArrowheads="1"/>
          </p:cNvPicPr>
          <p:nvPr>
            <p:ph type="pic" idx="1"/>
          </p:nvPr>
        </p:nvPicPr>
        <p:blipFill>
          <a:blip r:embed="rId2" cstate="print"/>
          <a:srcRect t="12500" b="12500"/>
          <a:stretch>
            <a:fillRect/>
          </a:stretch>
        </p:blipFill>
        <p:spPr bwMode="auto">
          <a:xfrm>
            <a:off x="1792288" y="612774"/>
            <a:ext cx="5486400" cy="517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Job Seeker Musts</a:t>
            </a:r>
            <a:endParaRPr lang="en-US" dirty="0"/>
          </a:p>
        </p:txBody>
      </p:sp>
      <p:sp>
        <p:nvSpPr>
          <p:cNvPr id="6" name="Content Placeholder 5"/>
          <p:cNvSpPr>
            <a:spLocks noGrp="1"/>
          </p:cNvSpPr>
          <p:nvPr>
            <p:ph idx="1"/>
          </p:nvPr>
        </p:nvSpPr>
        <p:spPr/>
        <p:txBody>
          <a:bodyPr/>
          <a:lstStyle/>
          <a:p>
            <a:r>
              <a:rPr lang="en-US" dirty="0" smtClean="0"/>
              <a:t>A professional email address.</a:t>
            </a:r>
          </a:p>
          <a:p>
            <a:r>
              <a:rPr lang="en-US" dirty="0" smtClean="0"/>
              <a:t>A plan.</a:t>
            </a:r>
          </a:p>
          <a:p>
            <a:r>
              <a:rPr lang="en-US" dirty="0" smtClean="0"/>
              <a:t>Notebook and calendar. </a:t>
            </a:r>
            <a:endParaRPr lang="en-US" dirty="0"/>
          </a:p>
        </p:txBody>
      </p:sp>
      <p:sp>
        <p:nvSpPr>
          <p:cNvPr id="4" name="Slide Number Placeholder 3"/>
          <p:cNvSpPr>
            <a:spLocks noGrp="1"/>
          </p:cNvSpPr>
          <p:nvPr>
            <p:ph type="sldNum" sz="quarter" idx="12"/>
          </p:nvPr>
        </p:nvSpPr>
        <p:spPr/>
        <p:txBody>
          <a:bodyPr/>
          <a:lstStyle/>
          <a:p>
            <a:pPr>
              <a:defRPr/>
            </a:pPr>
            <a:fld id="{E734DE42-2EB7-4577-BF82-274CB6505EF0}"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sldNum" sz="quarter" idx="12"/>
          </p:nvPr>
        </p:nvSpPr>
        <p:spPr>
          <a:noFill/>
        </p:spPr>
        <p:txBody>
          <a:bodyPr/>
          <a:lstStyle/>
          <a:p>
            <a:fld id="{2B41738F-906C-4F5F-A44E-C82B39597DD8}" type="slidenum">
              <a:rPr lang="en-US"/>
              <a:pPr/>
              <a:t>50</a:t>
            </a:fld>
            <a:endParaRPr lang="en-US"/>
          </a:p>
        </p:txBody>
      </p:sp>
      <p:sp>
        <p:nvSpPr>
          <p:cNvPr id="31747" name="Rectangle 7"/>
          <p:cNvSpPr>
            <a:spLocks noGrp="1" noChangeArrowheads="1"/>
          </p:cNvSpPr>
          <p:nvPr>
            <p:ph type="ctrTitle"/>
          </p:nvPr>
        </p:nvSpPr>
        <p:spPr/>
        <p:txBody>
          <a:bodyPr/>
          <a:lstStyle/>
          <a:p>
            <a:pPr eaLnBrk="1" hangingPunct="1"/>
            <a:r>
              <a:rPr lang="en-US" smtClean="0"/>
              <a:t>Everything Will Change</a:t>
            </a:r>
          </a:p>
        </p:txBody>
      </p:sp>
      <p:sp>
        <p:nvSpPr>
          <p:cNvPr id="31748" name="Rectangle 8"/>
          <p:cNvSpPr>
            <a:spLocks noGrp="1" noChangeArrowheads="1"/>
          </p:cNvSpPr>
          <p:nvPr>
            <p:ph type="subTitle" idx="1"/>
          </p:nvPr>
        </p:nvSpPr>
        <p:spPr/>
        <p:txBody>
          <a:bodyPr/>
          <a:lstStyle/>
          <a:p>
            <a:pPr eaLnBrk="1" hangingPunct="1"/>
            <a:r>
              <a:rPr lang="en-US" sz="4000" smtClean="0"/>
              <a:t>Very Quickly!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2"/>
          </p:nvPr>
        </p:nvSpPr>
        <p:spPr>
          <a:noFill/>
        </p:spPr>
        <p:txBody>
          <a:bodyPr/>
          <a:lstStyle/>
          <a:p>
            <a:fld id="{EBDB12C8-164D-4BD7-B2DC-C650C7AB1344}" type="slidenum">
              <a:rPr lang="en-US"/>
              <a:pPr/>
              <a:t>51</a:t>
            </a:fld>
            <a:endParaRPr lang="en-US"/>
          </a:p>
        </p:txBody>
      </p:sp>
      <p:sp>
        <p:nvSpPr>
          <p:cNvPr id="32771" name="Rectangle 4"/>
          <p:cNvSpPr>
            <a:spLocks noGrp="1" noChangeArrowheads="1"/>
          </p:cNvSpPr>
          <p:nvPr>
            <p:ph type="title"/>
          </p:nvPr>
        </p:nvSpPr>
        <p:spPr/>
        <p:txBody>
          <a:bodyPr/>
          <a:lstStyle/>
          <a:p>
            <a:pPr eaLnBrk="1" hangingPunct="1"/>
            <a:r>
              <a:rPr lang="en-US" smtClean="0"/>
              <a:t>What questions do you have?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sldNum" sz="quarter" idx="12"/>
          </p:nvPr>
        </p:nvSpPr>
        <p:spPr>
          <a:noFill/>
        </p:spPr>
        <p:txBody>
          <a:bodyPr/>
          <a:lstStyle/>
          <a:p>
            <a:fld id="{6F59478B-190A-473B-96E3-3052AD251FAE}" type="slidenum">
              <a:rPr lang="en-US"/>
              <a:pPr/>
              <a:t>52</a:t>
            </a:fld>
            <a:endParaRPr lang="en-US"/>
          </a:p>
        </p:txBody>
      </p:sp>
      <p:sp>
        <p:nvSpPr>
          <p:cNvPr id="33795" name="Rectangle 5"/>
          <p:cNvSpPr>
            <a:spLocks noGrp="1" noChangeArrowheads="1"/>
          </p:cNvSpPr>
          <p:nvPr>
            <p:ph type="ctrTitle"/>
          </p:nvPr>
        </p:nvSpPr>
        <p:spPr/>
        <p:txBody>
          <a:bodyPr/>
          <a:lstStyle/>
          <a:p>
            <a:pPr eaLnBrk="1" hangingPunct="1"/>
            <a:r>
              <a:rPr lang="en-US" sz="3600" smtClean="0"/>
              <a:t/>
            </a:r>
            <a:br>
              <a:rPr lang="en-US" sz="3600" smtClean="0"/>
            </a:br>
            <a:r>
              <a:rPr lang="en-US" sz="3600" smtClean="0"/>
              <a:t/>
            </a:r>
            <a:br>
              <a:rPr lang="en-US" sz="3600" smtClean="0"/>
            </a:br>
            <a:r>
              <a:rPr lang="en-US" sz="3600" smtClean="0"/>
              <a:t/>
            </a:r>
            <a:br>
              <a:rPr lang="en-US" sz="3600" smtClean="0"/>
            </a:br>
            <a:r>
              <a:rPr lang="en-US" sz="3600" b="1" smtClean="0"/>
              <a:t>Thank you for your participation.</a:t>
            </a:r>
            <a:r>
              <a:rPr lang="en-US" sz="3600" smtClean="0"/>
              <a:t>  </a:t>
            </a:r>
          </a:p>
        </p:txBody>
      </p:sp>
      <p:sp>
        <p:nvSpPr>
          <p:cNvPr id="33796" name="Rectangle 8"/>
          <p:cNvSpPr>
            <a:spLocks noGrp="1" noChangeArrowheads="1"/>
          </p:cNvSpPr>
          <p:nvPr>
            <p:ph type="subTitle" idx="1"/>
          </p:nvPr>
        </p:nvSpPr>
        <p:spPr/>
        <p:txBody>
          <a:bodyPr/>
          <a:lstStyle/>
          <a:p>
            <a:pPr eaLnBrk="1" hangingPunct="1"/>
            <a:r>
              <a:rPr lang="en-US" smtClean="0">
                <a:hlinkClick r:id="rId3"/>
              </a:rPr>
              <a:t>rebeccamazin@recruitright.net</a:t>
            </a:r>
            <a:endParaRPr lang="en-US" smtClean="0"/>
          </a:p>
          <a:p>
            <a:pPr eaLnBrk="1" hangingPunct="1"/>
            <a:r>
              <a:rPr lang="en-US" smtClean="0"/>
              <a:t>914-834-0870</a:t>
            </a:r>
          </a:p>
          <a:p>
            <a:pPr eaLnBrk="1" hangingPunct="1"/>
            <a:r>
              <a:rPr lang="en-US" smtClean="0"/>
              <a:t>@thehranswer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Professional Email Address</a:t>
            </a:r>
            <a:endParaRPr lang="en-US" dirty="0"/>
          </a:p>
        </p:txBody>
      </p:sp>
      <p:sp>
        <p:nvSpPr>
          <p:cNvPr id="3" name="Content Placeholder 2"/>
          <p:cNvSpPr>
            <a:spLocks noGrp="1"/>
          </p:cNvSpPr>
          <p:nvPr>
            <p:ph idx="1"/>
          </p:nvPr>
        </p:nvSpPr>
        <p:spPr/>
        <p:txBody>
          <a:bodyPr/>
          <a:lstStyle/>
          <a:p>
            <a:pPr>
              <a:buNone/>
            </a:pPr>
            <a:r>
              <a:rPr lang="en-US" dirty="0" smtClean="0"/>
              <a:t>Which one works?</a:t>
            </a:r>
          </a:p>
          <a:p>
            <a:pPr>
              <a:buNone/>
            </a:pPr>
            <a:endParaRPr lang="en-US" dirty="0" smtClean="0"/>
          </a:p>
          <a:p>
            <a:pPr marL="514350" indent="-514350">
              <a:buAutoNum type="arabicPeriod"/>
            </a:pPr>
            <a:r>
              <a:rPr lang="en-US" dirty="0" smtClean="0">
                <a:hlinkClick r:id="rId2"/>
              </a:rPr>
              <a:t>dazednconfused@aol.com</a:t>
            </a:r>
            <a:endParaRPr lang="en-US" dirty="0" smtClean="0"/>
          </a:p>
          <a:p>
            <a:pPr marL="514350" indent="-514350">
              <a:buAutoNum type="arabicPeriod"/>
            </a:pPr>
            <a:r>
              <a:rPr lang="en-US" dirty="0" smtClean="0">
                <a:hlinkClick r:id="rId3"/>
              </a:rPr>
              <a:t>number1yankeefan@yahoo.com</a:t>
            </a:r>
            <a:endParaRPr lang="en-US" dirty="0" smtClean="0"/>
          </a:p>
          <a:p>
            <a:pPr marL="514350" indent="-514350">
              <a:buAutoNum type="arabicPeriod"/>
            </a:pPr>
            <a:r>
              <a:rPr lang="en-US" dirty="0" smtClean="0">
                <a:hlinkClick r:id="rId4"/>
              </a:rPr>
              <a:t>catlover23@hotmail.com</a:t>
            </a:r>
            <a:endParaRPr lang="en-US" dirty="0" smtClean="0"/>
          </a:p>
          <a:p>
            <a:pPr marL="514350" indent="-514350">
              <a:buAutoNum type="arabicPeriod"/>
            </a:pPr>
            <a:r>
              <a:rPr lang="en-US" dirty="0" smtClean="0">
                <a:hlinkClick r:id="rId5"/>
              </a:rPr>
              <a:t>rebeccamazin@gmail.com</a:t>
            </a:r>
            <a:endParaRPr lang="en-US" dirty="0" smtClean="0"/>
          </a:p>
          <a:p>
            <a:pPr marL="514350" indent="-514350">
              <a:buNone/>
            </a:pPr>
            <a:endParaRPr lang="en-US" dirty="0"/>
          </a:p>
        </p:txBody>
      </p:sp>
      <p:sp>
        <p:nvSpPr>
          <p:cNvPr id="4" name="Slide Number Placeholder 3"/>
          <p:cNvSpPr>
            <a:spLocks noGrp="1"/>
          </p:cNvSpPr>
          <p:nvPr>
            <p:ph type="sldNum" sz="quarter" idx="12"/>
          </p:nvPr>
        </p:nvSpPr>
        <p:spPr/>
        <p:txBody>
          <a:bodyPr/>
          <a:lstStyle/>
          <a:p>
            <a:pPr>
              <a:defRPr/>
            </a:pPr>
            <a:fld id="{E734DE42-2EB7-4577-BF82-274CB6505EF0}"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Job Seeker Questions</a:t>
            </a:r>
            <a:endParaRPr lang="en-US" dirty="0"/>
          </a:p>
        </p:txBody>
      </p:sp>
      <p:sp>
        <p:nvSpPr>
          <p:cNvPr id="3" name="Content Placeholder 2"/>
          <p:cNvSpPr>
            <a:spLocks noGrp="1"/>
          </p:cNvSpPr>
          <p:nvPr>
            <p:ph idx="1"/>
          </p:nvPr>
        </p:nvSpPr>
        <p:spPr/>
        <p:txBody>
          <a:bodyPr/>
          <a:lstStyle/>
          <a:p>
            <a:r>
              <a:rPr lang="en-US" dirty="0" smtClean="0"/>
              <a:t>Resume help.</a:t>
            </a:r>
          </a:p>
          <a:p>
            <a:r>
              <a:rPr lang="en-US" dirty="0" smtClean="0"/>
              <a:t>Online application assistance.</a:t>
            </a:r>
          </a:p>
          <a:p>
            <a:r>
              <a:rPr lang="en-US" dirty="0" smtClean="0"/>
              <a:t>Reference materials and search sources. </a:t>
            </a:r>
            <a:endParaRPr lang="en-US" dirty="0"/>
          </a:p>
        </p:txBody>
      </p:sp>
      <p:sp>
        <p:nvSpPr>
          <p:cNvPr id="4" name="Slide Number Placeholder 3"/>
          <p:cNvSpPr>
            <a:spLocks noGrp="1"/>
          </p:cNvSpPr>
          <p:nvPr>
            <p:ph type="sldNum" sz="quarter" idx="12"/>
          </p:nvPr>
        </p:nvSpPr>
        <p:spPr/>
        <p:txBody>
          <a:bodyPr/>
          <a:lstStyle/>
          <a:p>
            <a:pPr>
              <a:defRPr/>
            </a:pPr>
            <a:fld id="{E734DE42-2EB7-4577-BF82-274CB6505EF0}"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7" name="Text Placeholder 6"/>
          <p:cNvSpPr>
            <a:spLocks noGrp="1"/>
          </p:cNvSpPr>
          <p:nvPr>
            <p:ph type="body" sz="half" idx="2"/>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E734DE42-2EB7-4577-BF82-274CB6505EF0}" type="slidenum">
              <a:rPr lang="en-US" smtClean="0"/>
              <a:pPr>
                <a:defRPr/>
              </a:pPr>
              <a:t>8</a:t>
            </a:fld>
            <a:endParaRPr lang="en-US"/>
          </a:p>
        </p:txBody>
      </p:sp>
      <p:pic>
        <p:nvPicPr>
          <p:cNvPr id="1026" name="Picture 2"/>
          <p:cNvPicPr>
            <a:picLocks noGrp="1" noChangeAspect="1" noChangeArrowheads="1"/>
          </p:cNvPicPr>
          <p:nvPr>
            <p:ph type="pic" idx="1"/>
          </p:nvPr>
        </p:nvPicPr>
        <p:blipFill>
          <a:blip r:embed="rId2" cstate="print"/>
          <a:srcRect l="7867" r="7867"/>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Recommend One or Two </a:t>
            </a:r>
            <a:br>
              <a:rPr lang="en-US" dirty="0" smtClean="0"/>
            </a:br>
            <a:r>
              <a:rPr lang="en-US" dirty="0" smtClean="0"/>
              <a:t>Resume Formats </a:t>
            </a:r>
            <a:endParaRPr lang="en-US" dirty="0"/>
          </a:p>
        </p:txBody>
      </p:sp>
      <p:sp>
        <p:nvSpPr>
          <p:cNvPr id="5" name="Slide Number Placeholder 4"/>
          <p:cNvSpPr>
            <a:spLocks noGrp="1"/>
          </p:cNvSpPr>
          <p:nvPr>
            <p:ph type="sldNum" sz="quarter" idx="12"/>
          </p:nvPr>
        </p:nvSpPr>
        <p:spPr/>
        <p:txBody>
          <a:bodyPr/>
          <a:lstStyle/>
          <a:p>
            <a:pPr>
              <a:defRPr/>
            </a:pPr>
            <a:fld id="{B3C94D6D-E7C0-42E2-AE0B-E314C915B2BB}"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2649</TotalTime>
  <Words>1735</Words>
  <Application>Microsoft Office PowerPoint</Application>
  <PresentationFormat>On-screen Show (4:3)</PresentationFormat>
  <Paragraphs>333</Paragraphs>
  <Slides>52</Slides>
  <Notes>14</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Profile</vt:lpstr>
      <vt:lpstr>   Up to the Challenge;  Libraries Successfully Serving Job Seekers</vt:lpstr>
      <vt:lpstr>The Job Market</vt:lpstr>
      <vt:lpstr>Job Seeker Mindset</vt:lpstr>
      <vt:lpstr>Finding a Job is a Job</vt:lpstr>
      <vt:lpstr>Job Seeker Musts</vt:lpstr>
      <vt:lpstr>A Professional Email Address</vt:lpstr>
      <vt:lpstr>Common Job Seeker Questions</vt:lpstr>
      <vt:lpstr>Slide 8</vt:lpstr>
      <vt:lpstr>Recommend One or Two  Resume Formats </vt:lpstr>
      <vt:lpstr>Chronological Resumes</vt:lpstr>
      <vt:lpstr>Functional Resumes</vt:lpstr>
      <vt:lpstr>Resume Must Do List</vt:lpstr>
      <vt:lpstr>More Resume Musts</vt:lpstr>
      <vt:lpstr>Make the Hiring Manager’s Life Easier</vt:lpstr>
      <vt:lpstr>Resume Dont’s</vt:lpstr>
      <vt:lpstr>Online Job Applications</vt:lpstr>
      <vt:lpstr>Slide 17</vt:lpstr>
      <vt:lpstr>Online Applications</vt:lpstr>
      <vt:lpstr>           Online Applications</vt:lpstr>
      <vt:lpstr>Finding Job Openings Online</vt:lpstr>
      <vt:lpstr>Jumbo Job Sites</vt:lpstr>
      <vt:lpstr>Go Local</vt:lpstr>
      <vt:lpstr>Craigslist Tips</vt:lpstr>
      <vt:lpstr>Finding the Right Niche Site</vt:lpstr>
      <vt:lpstr>Company Web Sites</vt:lpstr>
      <vt:lpstr> Find Employer Facebook Fan Pages</vt:lpstr>
      <vt:lpstr>Keywords </vt:lpstr>
      <vt:lpstr>MatchKeywords</vt:lpstr>
      <vt:lpstr>Customize Cover Letters</vt:lpstr>
      <vt:lpstr>Where do all the applications go?</vt:lpstr>
      <vt:lpstr>How Are Most Employees Hired? </vt:lpstr>
      <vt:lpstr>Networking Basics</vt:lpstr>
      <vt:lpstr>Online</vt:lpstr>
      <vt:lpstr>What’s new? What’s different?</vt:lpstr>
      <vt:lpstr>Social Media and the Job Search</vt:lpstr>
      <vt:lpstr>Search Your Own Name</vt:lpstr>
      <vt:lpstr>Have you Googled yourself?</vt:lpstr>
      <vt:lpstr>Search Your Name</vt:lpstr>
      <vt:lpstr>Images on the Web</vt:lpstr>
      <vt:lpstr>Photos</vt:lpstr>
      <vt:lpstr>Video</vt:lpstr>
      <vt:lpstr>Who uses social media for hiring?</vt:lpstr>
      <vt:lpstr>What should a Job Seekers LinkedIn Profile Look Like?</vt:lpstr>
      <vt:lpstr>LinkedIn Job Search Basics</vt:lpstr>
      <vt:lpstr>Join LinkedIn Groups </vt:lpstr>
      <vt:lpstr>Send LinkedIn Messages Announcing Search</vt:lpstr>
      <vt:lpstr>Networking In Person</vt:lpstr>
      <vt:lpstr>Networking</vt:lpstr>
      <vt:lpstr>Slide 49</vt:lpstr>
      <vt:lpstr>Everything Will Change</vt:lpstr>
      <vt:lpstr>What questions do you have?</vt:lpstr>
      <vt:lpstr>   Thank you for your participation.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rmazin</dc:creator>
  <cp:lastModifiedBy>rmazin</cp:lastModifiedBy>
  <cp:revision>80</cp:revision>
  <dcterms:created xsi:type="dcterms:W3CDTF">2007-04-08T00:47:33Z</dcterms:created>
  <dcterms:modified xsi:type="dcterms:W3CDTF">2011-05-13T02:57:34Z</dcterms:modified>
</cp:coreProperties>
</file>